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E2A5F-09A8-446A-960A-2A8BB6BCB9B3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30B91-87E8-4EEC-B0AF-EDEECB1875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1611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13</a:t>
            </a:fld>
            <a:endParaRPr lang="pt-B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67F49-88D7-4C83-930E-CE3A77E3C3E2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29839A8-A595-48D9-811F-256A274A9E4E}" type="datetimeFigureOut">
              <a:rPr lang="pt-BR" smtClean="0"/>
              <a:t>09/05/2011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6D8B6BA-8697-4193-8F60-9AECAFC9753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n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Gerenciamento da Integração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pt-BR" dirty="0" smtClean="0"/>
              <a:t>Murilo Barbosa Salles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pt-BR" dirty="0" smtClean="0"/>
              <a:t>UFRRJ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pt-BR" dirty="0" smtClean="0"/>
              <a:t>Abril/Maio 2011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139952" y="544522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t-BR" dirty="0"/>
          </a:p>
          <a:p>
            <a:endParaRPr lang="pt-BR" dirty="0"/>
          </a:p>
          <a:p>
            <a:pPr algn="r"/>
            <a:r>
              <a:rPr lang="pt-BR" dirty="0" smtClean="0">
                <a:hlinkClick r:id="" action="ppaction://hlinkshowjump?jump=nextslide"/>
              </a:rPr>
              <a:t> </a:t>
            </a:r>
            <a:r>
              <a:rPr lang="pt-BR" sz="3600" b="1" dirty="0" smtClean="0">
                <a:hlinkClick r:id="" action="ppaction://hlinkshowjump?jump=nextslide"/>
              </a:rPr>
              <a:t>Quarta </a:t>
            </a:r>
            <a:r>
              <a:rPr lang="pt-BR" sz="3600" b="1" dirty="0">
                <a:hlinkClick r:id="" action="ppaction://hlinkshowjump?jump=nextslide"/>
              </a:rPr>
              <a:t>Aula 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53581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Solicitações de Mudanças Aprovadas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1º Nível de Aceite: Diz respeito às mudanças que podem ter seu nível de aprovação </a:t>
            </a:r>
            <a:r>
              <a:rPr lang="pt-BR" b="1" dirty="0" smtClean="0"/>
              <a:t>limitado à equipe de projeto </a:t>
            </a:r>
            <a:r>
              <a:rPr lang="pt-BR" dirty="0" smtClean="0"/>
              <a:t>por </a:t>
            </a:r>
            <a:r>
              <a:rPr lang="pt-BR" b="1" dirty="0" smtClean="0"/>
              <a:t>não impactarem</a:t>
            </a:r>
            <a:r>
              <a:rPr lang="pt-BR" dirty="0" smtClean="0"/>
              <a:t>, nem no </a:t>
            </a:r>
            <a:r>
              <a:rPr lang="pt-BR" b="1" dirty="0" smtClean="0"/>
              <a:t>custo</a:t>
            </a:r>
            <a:r>
              <a:rPr lang="pt-BR" dirty="0" smtClean="0"/>
              <a:t>, nem no </a:t>
            </a:r>
            <a:r>
              <a:rPr lang="pt-BR" b="1" dirty="0" smtClean="0"/>
              <a:t>prazo do projeto</a:t>
            </a:r>
            <a:r>
              <a:rPr lang="pt-BR" dirty="0" smtClean="0"/>
              <a:t>,e, caso gerem impacto na funcionalidade do produto, este seja positivo;</a:t>
            </a:r>
          </a:p>
          <a:p>
            <a:r>
              <a:rPr lang="pt-BR" dirty="0" smtClean="0"/>
              <a:t>2º Nível de Aceite: Refere-se àquelas mudanças que precisam ser apreciadas pelo </a:t>
            </a:r>
            <a:r>
              <a:rPr lang="pt-BR" b="1" dirty="0" smtClean="0"/>
              <a:t>Comitê de Controle de Mudanças</a:t>
            </a:r>
            <a:r>
              <a:rPr lang="pt-BR" dirty="0" smtClean="0"/>
              <a:t>, já que necessita de uma </a:t>
            </a:r>
            <a:r>
              <a:rPr lang="pt-BR" b="1" dirty="0" smtClean="0"/>
              <a:t>avaliação sob diversos ângulos</a:t>
            </a:r>
            <a:r>
              <a:rPr lang="pt-BR" dirty="0" smtClean="0"/>
              <a:t> pois </a:t>
            </a:r>
            <a:r>
              <a:rPr lang="pt-BR" b="1" dirty="0" smtClean="0"/>
              <a:t>impactam diretamente </a:t>
            </a:r>
            <a:r>
              <a:rPr lang="pt-BR" dirty="0" smtClean="0"/>
              <a:t>nos custos, no prazo e nas funcionalidades do projeto, mas </a:t>
            </a:r>
            <a:r>
              <a:rPr lang="pt-BR" b="1" dirty="0" smtClean="0"/>
              <a:t>não afetam a lucratividade</a:t>
            </a:r>
            <a:r>
              <a:rPr lang="pt-BR" dirty="0" smtClean="0"/>
              <a:t>;</a:t>
            </a:r>
          </a:p>
          <a:p>
            <a:r>
              <a:rPr lang="pt-BR" dirty="0" smtClean="0"/>
              <a:t>3º Nível de Aceite: Mudanças que </a:t>
            </a:r>
            <a:r>
              <a:rPr lang="pt-BR" b="1" dirty="0" smtClean="0"/>
              <a:t>afetam a lucratividade </a:t>
            </a:r>
            <a:r>
              <a:rPr lang="pt-BR" dirty="0" smtClean="0"/>
              <a:t>do projeto devem ser aprovadas por </a:t>
            </a:r>
            <a:r>
              <a:rPr lang="pt-BR" b="1" dirty="0" smtClean="0"/>
              <a:t>executivos das organizações envolvidas</a:t>
            </a:r>
            <a:r>
              <a:rPr lang="pt-BR" dirty="0" smtClean="0"/>
              <a:t>, que possuam representatividade e poder de decisão.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970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Mudanças </a:t>
            </a:r>
            <a:r>
              <a:rPr lang="pt-BR" dirty="0" err="1" smtClean="0"/>
              <a:t>Solictadas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33500" y="1988715"/>
            <a:ext cx="7559675" cy="4392613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Devem ser </a:t>
            </a:r>
            <a:r>
              <a:rPr lang="pt-BR" b="1" dirty="0" smtClean="0"/>
              <a:t>sempre </a:t>
            </a:r>
            <a:r>
              <a:rPr lang="pt-BR" dirty="0" smtClean="0"/>
              <a:t>formalizadas;</a:t>
            </a:r>
          </a:p>
          <a:p>
            <a:r>
              <a:rPr lang="pt-BR" dirty="0" smtClean="0"/>
              <a:t>Podem ocorrer por razões diretas ou conseqüência de outras mudanças;</a:t>
            </a:r>
          </a:p>
          <a:p>
            <a:r>
              <a:rPr lang="pt-BR" dirty="0" smtClean="0"/>
              <a:t>Podem ser consideradas obrigatórias ou opcionais;</a:t>
            </a:r>
          </a:p>
          <a:p>
            <a:r>
              <a:rPr lang="pt-BR" dirty="0" smtClean="0"/>
              <a:t>São oriundas de fatores </a:t>
            </a:r>
            <a:r>
              <a:rPr lang="pt-BR" b="1" dirty="0" smtClean="0"/>
              <a:t>externos</a:t>
            </a:r>
            <a:r>
              <a:rPr lang="pt-BR" dirty="0" smtClean="0"/>
              <a:t>, entretanto:</a:t>
            </a:r>
          </a:p>
          <a:p>
            <a:pPr>
              <a:buNone/>
            </a:pPr>
            <a:r>
              <a:rPr lang="pt-BR" sz="2000" dirty="0" smtClean="0"/>
              <a:t>-Erros de dimensionamento do escopo original;</a:t>
            </a:r>
          </a:p>
          <a:p>
            <a:pPr>
              <a:buNone/>
            </a:pPr>
            <a:r>
              <a:rPr lang="pt-BR" sz="2000" dirty="0" smtClean="0"/>
              <a:t>-Estimativas de orçamentação;</a:t>
            </a:r>
          </a:p>
          <a:p>
            <a:pPr>
              <a:buNone/>
            </a:pPr>
            <a:r>
              <a:rPr lang="pt-BR" sz="2000" dirty="0" smtClean="0"/>
              <a:t>-Estimativas de prazos de realização;</a:t>
            </a:r>
          </a:p>
          <a:p>
            <a:pPr marL="0" indent="0">
              <a:buNone/>
            </a:pPr>
            <a:r>
              <a:rPr lang="pt-BR" sz="2000" dirty="0" smtClean="0"/>
              <a:t>-Avaliação objetiva de que determinada mudança poderá agregar </a:t>
            </a:r>
            <a:r>
              <a:rPr lang="pt-BR" sz="2000" b="1" dirty="0" smtClean="0"/>
              <a:t>valor </a:t>
            </a:r>
            <a:r>
              <a:rPr lang="pt-BR" sz="2000" dirty="0" smtClean="0"/>
              <a:t> ao produto do projeto.</a:t>
            </a:r>
          </a:p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  <p:sp>
        <p:nvSpPr>
          <p:cNvPr id="4" name="Texto explicativo em elipse 3"/>
          <p:cNvSpPr/>
          <p:nvPr/>
        </p:nvSpPr>
        <p:spPr>
          <a:xfrm>
            <a:off x="5436096" y="764704"/>
            <a:ext cx="3240360" cy="10801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DOCUMENTADAS</a:t>
            </a:r>
          </a:p>
          <a:p>
            <a:pPr algn="ctr"/>
            <a:r>
              <a:rPr lang="pt-BR" sz="1400" b="1" dirty="0" smtClean="0"/>
              <a:t>REGISTRADAS</a:t>
            </a:r>
          </a:p>
          <a:p>
            <a:pPr algn="ctr"/>
            <a:r>
              <a:rPr lang="pt-BR" sz="1400" b="1" dirty="0" smtClean="0"/>
              <a:t>EXPLICITADAS</a:t>
            </a:r>
          </a:p>
          <a:p>
            <a:pPr algn="ctr"/>
            <a:r>
              <a:rPr lang="pt-BR" sz="1400" b="1" dirty="0" smtClean="0"/>
              <a:t>MOTIVADAS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363591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Informações sobre o Desempenho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Estão relacionadas:</a:t>
            </a:r>
          </a:p>
          <a:p>
            <a:pPr>
              <a:buNone/>
            </a:pPr>
            <a:r>
              <a:rPr lang="pt-BR" sz="2400" dirty="0" smtClean="0"/>
              <a:t>-ao progresso do cronograma;</a:t>
            </a:r>
          </a:p>
          <a:p>
            <a:pPr>
              <a:buNone/>
            </a:pPr>
            <a:r>
              <a:rPr lang="pt-BR" sz="2400" dirty="0" smtClean="0"/>
              <a:t>-ao progresso das entregas intermediárias previstas;</a:t>
            </a:r>
          </a:p>
          <a:p>
            <a:pPr>
              <a:buNone/>
            </a:pPr>
            <a:r>
              <a:rPr lang="pt-BR" sz="2400" dirty="0" smtClean="0"/>
              <a:t>-à conformidade com os requisitos de qualidade;</a:t>
            </a:r>
          </a:p>
          <a:p>
            <a:pPr>
              <a:buNone/>
            </a:pPr>
            <a:r>
              <a:rPr lang="pt-BR" sz="2400" dirty="0" smtClean="0"/>
              <a:t>-aos desembolsos financeiros;</a:t>
            </a:r>
          </a:p>
          <a:p>
            <a:pPr marL="0" indent="0">
              <a:buNone/>
            </a:pPr>
            <a:r>
              <a:rPr lang="pt-BR" sz="2400" dirty="0" smtClean="0"/>
              <a:t>-às metas estimadas (prazos e registros de lições aprendidas.</a:t>
            </a:r>
          </a:p>
          <a:p>
            <a:pPr marL="0" indent="0"/>
            <a:r>
              <a:rPr lang="pt-BR" dirty="0" smtClean="0"/>
              <a:t>  A avaliação intermediária é realizada pelo Gerente do Projeto e sua equipe, na medida em que o projeto se desenvolve.</a:t>
            </a:r>
          </a:p>
          <a:p>
            <a:pPr marL="0" indent="0"/>
            <a:r>
              <a:rPr lang="pt-BR" dirty="0" smtClean="0"/>
              <a:t> Cada uma das etapas, dependendo do grau de complexidade de importância, pode ou não ser avaliada e sujeita à aprovação do patrocinador, cliente, usuários chave, etc.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sz="2400" dirty="0" smtClean="0"/>
          </a:p>
          <a:p>
            <a:pPr>
              <a:buNone/>
            </a:pPr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62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Gerenciamento da Integração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pt-BR" dirty="0" smtClean="0"/>
              <a:t>Murilo Barbosa Salles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pt-BR" dirty="0" smtClean="0"/>
              <a:t>UFRRJ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pt-BR" dirty="0" smtClean="0"/>
              <a:t>Abril/Maio 2011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61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555775" y="1916832"/>
            <a:ext cx="4248471" cy="732631"/>
          </a:xfrm>
          <a:prstGeom prst="downArrowCallout">
            <a:avLst>
              <a:gd name="adj1" fmla="val 95455"/>
              <a:gd name="adj2" fmla="val 95455"/>
              <a:gd name="adj3" fmla="val 16667"/>
              <a:gd name="adj4" fmla="val 66667"/>
            </a:avLst>
          </a:prstGeom>
          <a:solidFill>
            <a:schemeClr val="accent1"/>
          </a:solidFill>
          <a:ln w="25560">
            <a:solidFill>
              <a:srgbClr val="99CCFF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Desenvolver o termo de Abertura do Projeto</a:t>
            </a: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555776" y="2839243"/>
            <a:ext cx="4248471" cy="732631"/>
          </a:xfrm>
          <a:prstGeom prst="downArrowCallout">
            <a:avLst>
              <a:gd name="adj1" fmla="val 95455"/>
              <a:gd name="adj2" fmla="val 95455"/>
              <a:gd name="adj3" fmla="val 16667"/>
              <a:gd name="adj4" fmla="val 66667"/>
            </a:avLst>
          </a:prstGeom>
          <a:solidFill>
            <a:schemeClr val="accent1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Desenvolver o Plano de Gerenciamento  do Projeto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555776" y="5414644"/>
            <a:ext cx="4248471" cy="586105"/>
          </a:xfrm>
          <a:prstGeom prst="downArrowCallout">
            <a:avLst>
              <a:gd name="adj1" fmla="val 119318"/>
              <a:gd name="adj2" fmla="val 119318"/>
              <a:gd name="adj3" fmla="val 16667"/>
              <a:gd name="adj4" fmla="val 66667"/>
            </a:avLst>
          </a:prstGeom>
          <a:solidFill>
            <a:srgbClr val="99CCFF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>
                <a:solidFill>
                  <a:srgbClr val="000000"/>
                </a:solidFill>
              </a:rPr>
              <a:t>Controle Integrado de Mudanças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2555776" y="3709814"/>
            <a:ext cx="4248471" cy="719311"/>
          </a:xfrm>
          <a:prstGeom prst="downArrowCallout">
            <a:avLst>
              <a:gd name="adj1" fmla="val 97222"/>
              <a:gd name="adj2" fmla="val 97222"/>
              <a:gd name="adj3" fmla="val 16667"/>
              <a:gd name="adj4" fmla="val 66667"/>
            </a:avLst>
          </a:prstGeom>
          <a:solidFill>
            <a:schemeClr val="accent1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Orientar e Gerenciar a Execução do Projeto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2555776" y="4553743"/>
            <a:ext cx="4248471" cy="732631"/>
          </a:xfrm>
          <a:prstGeom prst="downArrowCallout">
            <a:avLst>
              <a:gd name="adj1" fmla="val 95455"/>
              <a:gd name="adj2" fmla="val 95455"/>
              <a:gd name="adj3" fmla="val 16667"/>
              <a:gd name="adj4" fmla="val 66667"/>
            </a:avLst>
          </a:prstGeom>
          <a:solidFill>
            <a:srgbClr val="FFC000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Monitorar e Controlar o Trabalho do Projeto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2555776" y="6114732"/>
            <a:ext cx="4248471" cy="586105"/>
          </a:xfrm>
          <a:prstGeom prst="downArrowCallout">
            <a:avLst>
              <a:gd name="adj1" fmla="val 119318"/>
              <a:gd name="adj2" fmla="val 119318"/>
              <a:gd name="adj3" fmla="val 16667"/>
              <a:gd name="adj4" fmla="val 66667"/>
            </a:avLst>
          </a:prstGeom>
          <a:solidFill>
            <a:srgbClr val="99CCFF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>
                <a:solidFill>
                  <a:srgbClr val="000000"/>
                </a:solidFill>
              </a:rPr>
              <a:t>Encerrar Projeto ou Fase</a:t>
            </a: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2555777" y="6093296"/>
            <a:ext cx="4248471" cy="586105"/>
          </a:xfrm>
          <a:prstGeom prst="downArrowCallout">
            <a:avLst>
              <a:gd name="adj1" fmla="val 119318"/>
              <a:gd name="adj2" fmla="val 119318"/>
              <a:gd name="adj3" fmla="val 16667"/>
              <a:gd name="adj4" fmla="val 66667"/>
            </a:avLst>
          </a:prstGeom>
          <a:solidFill>
            <a:srgbClr val="99CCFF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>
                <a:solidFill>
                  <a:srgbClr val="000000"/>
                </a:solidFill>
              </a:rPr>
              <a:t>Encerrar Projeto ou Fase</a:t>
            </a: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2555776" y="2846090"/>
            <a:ext cx="4248471" cy="732631"/>
          </a:xfrm>
          <a:prstGeom prst="downArrowCallout">
            <a:avLst>
              <a:gd name="adj1" fmla="val 95455"/>
              <a:gd name="adj2" fmla="val 95455"/>
              <a:gd name="adj3" fmla="val 16667"/>
              <a:gd name="adj4" fmla="val 66667"/>
            </a:avLst>
          </a:prstGeom>
          <a:solidFill>
            <a:schemeClr val="accent1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Desenvolver o Plano de Gerenciamento  do Projeto</a:t>
            </a: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2555776" y="5421491"/>
            <a:ext cx="4248471" cy="586105"/>
          </a:xfrm>
          <a:prstGeom prst="downArrowCallout">
            <a:avLst>
              <a:gd name="adj1" fmla="val 119318"/>
              <a:gd name="adj2" fmla="val 119318"/>
              <a:gd name="adj3" fmla="val 16667"/>
              <a:gd name="adj4" fmla="val 66667"/>
            </a:avLst>
          </a:prstGeom>
          <a:solidFill>
            <a:srgbClr val="99CCFF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>
                <a:solidFill>
                  <a:srgbClr val="000000"/>
                </a:solidFill>
              </a:rPr>
              <a:t>Controle Integrado de Mudanças</a:t>
            </a:r>
          </a:p>
        </p:txBody>
      </p:sp>
      <p:sp>
        <p:nvSpPr>
          <p:cNvPr id="14" name="AutoShape 5"/>
          <p:cNvSpPr>
            <a:spLocks noChangeArrowheads="1"/>
          </p:cNvSpPr>
          <p:nvPr/>
        </p:nvSpPr>
        <p:spPr bwMode="auto">
          <a:xfrm>
            <a:off x="2555776" y="3716661"/>
            <a:ext cx="4248471" cy="719311"/>
          </a:xfrm>
          <a:prstGeom prst="downArrowCallout">
            <a:avLst>
              <a:gd name="adj1" fmla="val 97222"/>
              <a:gd name="adj2" fmla="val 97222"/>
              <a:gd name="adj3" fmla="val 16667"/>
              <a:gd name="adj4" fmla="val 66667"/>
            </a:avLst>
          </a:prstGeom>
          <a:solidFill>
            <a:schemeClr val="accent1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Orientar e Gerenciar a Execução do Projeto</a:t>
            </a:r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>
            <a:off x="2555776" y="4560590"/>
            <a:ext cx="4248471" cy="732631"/>
          </a:xfrm>
          <a:prstGeom prst="downArrowCallout">
            <a:avLst>
              <a:gd name="adj1" fmla="val 95455"/>
              <a:gd name="adj2" fmla="val 95455"/>
              <a:gd name="adj3" fmla="val 16667"/>
              <a:gd name="adj4" fmla="val 66667"/>
            </a:avLst>
          </a:prstGeom>
          <a:solidFill>
            <a:srgbClr val="FFC000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Monitorar e Controlar o Trabalho do Projeto</a:t>
            </a:r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2555777" y="6100143"/>
            <a:ext cx="4248471" cy="586105"/>
          </a:xfrm>
          <a:prstGeom prst="downArrowCallout">
            <a:avLst>
              <a:gd name="adj1" fmla="val 119318"/>
              <a:gd name="adj2" fmla="val 119318"/>
              <a:gd name="adj3" fmla="val 16667"/>
              <a:gd name="adj4" fmla="val 66667"/>
            </a:avLst>
          </a:prstGeom>
          <a:solidFill>
            <a:srgbClr val="99CCFF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>
                <a:solidFill>
                  <a:srgbClr val="000000"/>
                </a:solidFill>
              </a:rPr>
              <a:t>Encerrar Projeto ou Fase</a:t>
            </a: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333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Monitorar e Controlar o Trabalho do Projeto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Consiste em </a:t>
            </a:r>
            <a:r>
              <a:rPr lang="pt-BR" i="1" dirty="0" smtClean="0">
                <a:hlinkClick r:id="" action="ppaction://hlinkshowjump?jump=nextslide"/>
              </a:rPr>
              <a:t>monitorar</a:t>
            </a:r>
            <a:r>
              <a:rPr lang="pt-BR" i="1" dirty="0" smtClean="0"/>
              <a:t> </a:t>
            </a:r>
            <a:r>
              <a:rPr lang="pt-BR" dirty="0" smtClean="0"/>
              <a:t> todos os processos do projeto associados com a iniciação, planejamento, execução e encerramento;</a:t>
            </a:r>
          </a:p>
          <a:p>
            <a:r>
              <a:rPr lang="pt-BR" dirty="0" smtClean="0"/>
              <a:t>Inclui coleta, medição, disseminação das informações sobre o desempenho a avaliação das medições e tendências para efetuar melhorias no processo.</a:t>
            </a:r>
          </a:p>
          <a:p>
            <a:r>
              <a:rPr lang="pt-BR" dirty="0" smtClean="0"/>
              <a:t>Proporciona a toda a equipe do projeto um parecer transparente sobre a saúde do projeto, identificando os pontos críticos.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671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628800"/>
            <a:ext cx="7559675" cy="4896669"/>
          </a:xfrm>
        </p:spPr>
        <p:txBody>
          <a:bodyPr>
            <a:normAutofit fontScale="77500" lnSpcReduction="20000"/>
          </a:bodyPr>
          <a:lstStyle/>
          <a:p>
            <a:r>
              <a:rPr lang="pt-BR" i="1" dirty="0" smtClean="0"/>
              <a:t>Monitoramento</a:t>
            </a:r>
            <a:r>
              <a:rPr lang="pt-BR" dirty="0" smtClean="0"/>
              <a:t> é a observação regular das atividades de um projeto ou programa. É um processo rotineiro de acúmulo de informações do projeto em todos os seus aspectos. Monitorar é checar o progresso das atividades do projeto, ou seja, uma </a:t>
            </a:r>
            <a:r>
              <a:rPr lang="pt-BR" b="1" dirty="0" smtClean="0"/>
              <a:t>observação sistemática e com propósitos.</a:t>
            </a:r>
          </a:p>
          <a:p>
            <a:r>
              <a:rPr lang="pt-BR" dirty="0" smtClean="0"/>
              <a:t>Monitorar é também dar um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retorno</a:t>
            </a:r>
            <a:r>
              <a:rPr lang="pt-BR" dirty="0" smtClean="0"/>
              <a:t> sobre o projeto aos seus </a:t>
            </a:r>
            <a:r>
              <a:rPr lang="pt-BR" i="1" dirty="0" err="1" smtClean="0"/>
              <a:t>stakeholders</a:t>
            </a:r>
            <a:r>
              <a:rPr lang="pt-BR" dirty="0" smtClean="0"/>
              <a:t>. A criação de relatórios permite que todas as informações reunidas sejam usadas na tomada de decisões em prol do aperfeiçoamento da performance do projeto. (Fonte: </a:t>
            </a:r>
            <a:r>
              <a:rPr lang="pt-BR" i="1" dirty="0" smtClean="0"/>
              <a:t>Seattle </a:t>
            </a:r>
            <a:r>
              <a:rPr lang="pt-BR" i="1" dirty="0" err="1" smtClean="0"/>
              <a:t>Community</a:t>
            </a:r>
            <a:r>
              <a:rPr lang="pt-BR" i="1" dirty="0" smtClean="0"/>
              <a:t> Network, </a:t>
            </a:r>
            <a:r>
              <a:rPr lang="pt-BR" dirty="0" smtClean="0"/>
              <a:t>2009) </a:t>
            </a:r>
          </a:p>
          <a:p>
            <a:pPr>
              <a:buNone/>
            </a:pPr>
            <a:r>
              <a:rPr lang="pt-BR" dirty="0" smtClean="0"/>
              <a:t>	site: </a:t>
            </a:r>
            <a:r>
              <a:rPr lang="pt-BR" dirty="0" smtClean="0">
                <a:hlinkClick r:id="rId3"/>
              </a:rPr>
              <a:t>www.scn.org</a:t>
            </a:r>
            <a:r>
              <a:rPr lang="pt-BR" dirty="0" smtClean="0"/>
              <a:t> 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043608" y="404664"/>
            <a:ext cx="669674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100" b="1" dirty="0" smtClean="0">
                <a:solidFill>
                  <a:schemeClr val="accent1"/>
                </a:solidFill>
              </a:rPr>
              <a:t>Monitorar</a:t>
            </a:r>
            <a:endParaRPr lang="pt-BR" sz="41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66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476672"/>
            <a:ext cx="7633543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chemeClr val="accent1"/>
                </a:solidFill>
              </a:rPr>
              <a:t>Está relacionado a:</a:t>
            </a:r>
          </a:p>
          <a:p>
            <a:pPr>
              <a:buNone/>
            </a:pPr>
            <a:endParaRPr lang="pt-BR" sz="2400" dirty="0"/>
          </a:p>
          <a:p>
            <a:pPr>
              <a:buNone/>
            </a:pPr>
            <a:r>
              <a:rPr lang="pt-BR" sz="2400" dirty="0" smtClean="0"/>
              <a:t>-comparação do desempenho real do projeto com o plano de gerenciamento do projeto;</a:t>
            </a:r>
          </a:p>
          <a:p>
            <a:pPr marL="95250" indent="-95250">
              <a:buNone/>
            </a:pPr>
            <a:r>
              <a:rPr lang="pt-BR" sz="2400" dirty="0" smtClean="0"/>
              <a:t>-avaliação do desempenho;</a:t>
            </a:r>
          </a:p>
          <a:p>
            <a:pPr marL="95250" indent="-95250">
              <a:buNone/>
            </a:pPr>
            <a:r>
              <a:rPr lang="pt-BR" sz="2400" dirty="0" smtClean="0"/>
              <a:t>-análise, acompanhamento e monitoramento de risco do projeto, para a sua identificação, relato, e execução conforme dos planos de resposta;</a:t>
            </a:r>
          </a:p>
          <a:p>
            <a:pPr marL="95250" indent="-95250">
              <a:buNone/>
            </a:pPr>
            <a:r>
              <a:rPr lang="pt-BR" sz="2400" dirty="0" smtClean="0"/>
              <a:t>-manutenção de uma base de informações consistente em relação ao produto do projeto, com documentação associada até o término do projeto;</a:t>
            </a:r>
          </a:p>
          <a:p>
            <a:pPr marL="95250" indent="-95250">
              <a:buNone/>
            </a:pPr>
            <a:r>
              <a:rPr lang="pt-BR" sz="2400" dirty="0" smtClean="0"/>
              <a:t>-fornecimento de informações para dar suporte a relatórios de andamento, medições de progresso e previsões;</a:t>
            </a:r>
          </a:p>
          <a:p>
            <a:pPr marL="95250" indent="-95250">
              <a:buNone/>
            </a:pPr>
            <a:r>
              <a:rPr lang="pt-BR" sz="2400" dirty="0" smtClean="0"/>
              <a:t>-monitoramento da implementação de mudanças aprovadas quando e conforme acontecem.</a:t>
            </a:r>
          </a:p>
          <a:p>
            <a:pPr>
              <a:buNone/>
            </a:pPr>
            <a:endParaRPr lang="pt-BR" b="1" dirty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099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Descrição do Processo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  <p:sp>
        <p:nvSpPr>
          <p:cNvPr id="4" name="Seta para a direita 3"/>
          <p:cNvSpPr/>
          <p:nvPr/>
        </p:nvSpPr>
        <p:spPr>
          <a:xfrm>
            <a:off x="112350" y="2942614"/>
            <a:ext cx="9072594" cy="1643074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Group 3"/>
          <p:cNvGraphicFramePr>
            <a:graphicFrameLocks noGrp="1"/>
          </p:cNvGraphicFramePr>
          <p:nvPr/>
        </p:nvGraphicFramePr>
        <p:xfrm>
          <a:off x="398102" y="2526694"/>
          <a:ext cx="2517714" cy="2615742"/>
        </p:xfrm>
        <a:graphic>
          <a:graphicData uri="http://schemas.openxmlformats.org/drawingml/2006/table">
            <a:tbl>
              <a:tblPr/>
              <a:tblGrid>
                <a:gridCol w="2517714"/>
              </a:tblGrid>
              <a:tr h="52017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Entradas</a:t>
                      </a:r>
                    </a:p>
                  </a:txBody>
                  <a:tcPr marT="5983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09556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-Plano de Gerenciamento do Projeto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-Informações sobre o desempenho do trabalho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-Solicitações de mudança rejeitadas</a:t>
                      </a:r>
                    </a:p>
                  </a:txBody>
                  <a:tcPr marT="58067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386963"/>
              </p:ext>
            </p:extLst>
          </p:nvPr>
        </p:nvGraphicFramePr>
        <p:xfrm>
          <a:off x="2920674" y="2513994"/>
          <a:ext cx="2549526" cy="2643198"/>
        </p:xfrm>
        <a:graphic>
          <a:graphicData uri="http://schemas.openxmlformats.org/drawingml/2006/table">
            <a:tbl>
              <a:tblPr/>
              <a:tblGrid>
                <a:gridCol w="2549526"/>
              </a:tblGrid>
              <a:tr h="51537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Ferramentas e Técnicas</a:t>
                      </a:r>
                    </a:p>
                  </a:txBody>
                  <a:tcPr marT="5983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12782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-Opinião especializada</a:t>
                      </a:r>
                    </a:p>
                  </a:txBody>
                  <a:tcPr marT="58067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361331"/>
              </p:ext>
            </p:extLst>
          </p:nvPr>
        </p:nvGraphicFramePr>
        <p:xfrm>
          <a:off x="5541638" y="2513994"/>
          <a:ext cx="2672853" cy="2643198"/>
        </p:xfrm>
        <a:graphic>
          <a:graphicData uri="http://schemas.openxmlformats.org/drawingml/2006/table">
            <a:tbl>
              <a:tblPr/>
              <a:tblGrid>
                <a:gridCol w="2672853"/>
              </a:tblGrid>
              <a:tr h="52864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Saídas</a:t>
                      </a:r>
                    </a:p>
                  </a:txBody>
                  <a:tcPr marT="5983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11455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-Ações corretivas recomendadas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-Ações Preventivas recomendadas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-Previsões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-Reparo do defeito recomendado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-Mudanças solicitadas</a:t>
                      </a:r>
                    </a:p>
                  </a:txBody>
                  <a:tcPr marT="58067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5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555776" y="1904281"/>
            <a:ext cx="4248471" cy="732631"/>
          </a:xfrm>
          <a:prstGeom prst="downArrowCallout">
            <a:avLst>
              <a:gd name="adj1" fmla="val 95455"/>
              <a:gd name="adj2" fmla="val 95455"/>
              <a:gd name="adj3" fmla="val 16667"/>
              <a:gd name="adj4" fmla="val 66667"/>
            </a:avLst>
          </a:prstGeom>
          <a:solidFill>
            <a:schemeClr val="accent1"/>
          </a:solidFill>
          <a:ln w="25560">
            <a:solidFill>
              <a:srgbClr val="99CCFF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Desenvolver o termo de Abertura do Projeto</a:t>
            </a: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555776" y="2839243"/>
            <a:ext cx="4248471" cy="732631"/>
          </a:xfrm>
          <a:prstGeom prst="downArrowCallout">
            <a:avLst>
              <a:gd name="adj1" fmla="val 95455"/>
              <a:gd name="adj2" fmla="val 95455"/>
              <a:gd name="adj3" fmla="val 16667"/>
              <a:gd name="adj4" fmla="val 66667"/>
            </a:avLst>
          </a:prstGeom>
          <a:solidFill>
            <a:schemeClr val="accent1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Desenvolver o Plano de Gerenciamento  do Projeto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555776" y="5414644"/>
            <a:ext cx="4248471" cy="586105"/>
          </a:xfrm>
          <a:prstGeom prst="downArrowCallout">
            <a:avLst>
              <a:gd name="adj1" fmla="val 119318"/>
              <a:gd name="adj2" fmla="val 119318"/>
              <a:gd name="adj3" fmla="val 16667"/>
              <a:gd name="adj4" fmla="val 66667"/>
            </a:avLst>
          </a:prstGeom>
          <a:solidFill>
            <a:srgbClr val="99CCFF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>
                <a:solidFill>
                  <a:srgbClr val="000000"/>
                </a:solidFill>
              </a:rPr>
              <a:t>Controle Integrado de Mudanças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2555776" y="3709814"/>
            <a:ext cx="4248471" cy="719311"/>
          </a:xfrm>
          <a:prstGeom prst="downArrowCallout">
            <a:avLst>
              <a:gd name="adj1" fmla="val 97222"/>
              <a:gd name="adj2" fmla="val 97222"/>
              <a:gd name="adj3" fmla="val 16667"/>
              <a:gd name="adj4" fmla="val 66667"/>
            </a:avLst>
          </a:prstGeom>
          <a:solidFill>
            <a:srgbClr val="FFC000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Orientar e Gerenciar a Execução do Projeto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2555776" y="4553743"/>
            <a:ext cx="4248471" cy="732631"/>
          </a:xfrm>
          <a:prstGeom prst="downArrowCallout">
            <a:avLst>
              <a:gd name="adj1" fmla="val 95455"/>
              <a:gd name="adj2" fmla="val 95455"/>
              <a:gd name="adj3" fmla="val 16667"/>
              <a:gd name="adj4" fmla="val 66667"/>
            </a:avLst>
          </a:prstGeom>
          <a:solidFill>
            <a:srgbClr val="99CCFF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>
                <a:solidFill>
                  <a:srgbClr val="000000"/>
                </a:solidFill>
              </a:rPr>
              <a:t>Monitorar e Controlar o Trabalho do Projeto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2555776" y="6114732"/>
            <a:ext cx="4248471" cy="586105"/>
          </a:xfrm>
          <a:prstGeom prst="downArrowCallout">
            <a:avLst>
              <a:gd name="adj1" fmla="val 119318"/>
              <a:gd name="adj2" fmla="val 119318"/>
              <a:gd name="adj3" fmla="val 16667"/>
              <a:gd name="adj4" fmla="val 66667"/>
            </a:avLst>
          </a:prstGeom>
          <a:solidFill>
            <a:srgbClr val="99CCFF"/>
          </a:solidFill>
          <a:ln w="25560">
            <a:solidFill>
              <a:srgbClr val="7196BC"/>
            </a:solidFill>
            <a:round/>
            <a:headEnd/>
            <a:tailEnd/>
          </a:ln>
          <a:effectLst/>
        </p:spPr>
        <p:txBody>
          <a:bodyPr lIns="90000" tIns="45000" rIns="90000" bIns="4500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400">
                <a:solidFill>
                  <a:srgbClr val="000000"/>
                </a:solidFill>
              </a:rPr>
              <a:t>Encerrar Projeto ou Fase</a:t>
            </a: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997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hlinkClick r:id="" action="ppaction://hlinkshowjump?jump=nextslide"/>
              </a:rPr>
              <a:t>Orientar</a:t>
            </a:r>
            <a:r>
              <a:rPr lang="pt-BR" dirty="0" smtClean="0"/>
              <a:t> e </a:t>
            </a:r>
            <a:r>
              <a:rPr lang="pt-BR" dirty="0" smtClean="0">
                <a:hlinkClick r:id="" action="ppaction://noaction"/>
              </a:rPr>
              <a:t>Gerenciar</a:t>
            </a:r>
            <a:r>
              <a:rPr lang="pt-BR" dirty="0" smtClean="0"/>
              <a:t> a Execução do Projeto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556792"/>
            <a:ext cx="8281615" cy="5301207"/>
          </a:xfrm>
          <a:noFill/>
        </p:spPr>
        <p:txBody>
          <a:bodyPr>
            <a:normAutofit fontScale="92500" lnSpcReduction="20000"/>
          </a:bodyPr>
          <a:lstStyle/>
          <a:p>
            <a:pPr marL="1588" indent="12700">
              <a:buNone/>
            </a:pPr>
            <a:r>
              <a:rPr lang="pt-BR" dirty="0" smtClean="0"/>
              <a:t>Irá exigir do gerente do projeto e sua equipe as seguintes ações, afim de realizar o trabalho definido na declaração do escopo: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Executar as atividades para realizar os objetivos do projeto;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Empreender esforços e usar recursos financeiros para realizar os objetivos do projeto;</a:t>
            </a:r>
          </a:p>
          <a:p>
            <a:pPr marL="1588" indent="12700">
              <a:buFontTx/>
              <a:buChar char="-"/>
            </a:pPr>
            <a:r>
              <a:rPr lang="pt-BR" sz="1800" dirty="0"/>
              <a:t>G</a:t>
            </a:r>
            <a:r>
              <a:rPr lang="pt-BR" sz="1800" dirty="0" smtClean="0"/>
              <a:t>erenciar os membros da equipe do projeto que assim foram designados; 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Obter as cotações, as licitações, as ofertas, as propostas conforme adequado;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Selecionar os fornecedores escolhendo-os entre os possíveis;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Obter, gerenciar, e usar recursos, inclusive materiais, ferramentas, equipamentos e instalações; 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Implementar as normas e métodos planejados; 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Criar, controlar, verificar e validar as entregas do projeto;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Gerenciar riscos e implementar as atividades de resposta aos riscos; 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Gerenciar os fornecedores; 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Adaptar as mudanças aprovadas ao escopo, planos e ambiente do projeto; 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Estabelecer e gerenciar os canais de comunicação do projeto, tanto externos quanto internos à equipe do projeto; 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Coletar os dados do projeto e relatar o custo, custo, cronograma, progresso técnico e da qualidade e informações sobre o andamento do projeto para facilitar a previsão; </a:t>
            </a:r>
          </a:p>
          <a:p>
            <a:pPr marL="1588" indent="12700">
              <a:buFontTx/>
              <a:buChar char="-"/>
            </a:pPr>
            <a:r>
              <a:rPr lang="pt-BR" sz="1800" dirty="0" smtClean="0"/>
              <a:t>Coletar e documentar as lições aprendidas e implementar atividades de melhoria  nos processos aprovada.  </a:t>
            </a:r>
          </a:p>
          <a:p>
            <a:pPr marL="1588" indent="12700"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  <p:sp>
        <p:nvSpPr>
          <p:cNvPr id="5" name="Botão de ação: Avançar ou Próximo 4">
            <a:hlinkClick r:id="" action="ppaction://noaction" highlightClick="1"/>
          </p:cNvPr>
          <p:cNvSpPr/>
          <p:nvPr/>
        </p:nvSpPr>
        <p:spPr>
          <a:xfrm>
            <a:off x="7884368" y="6453336"/>
            <a:ext cx="936104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380312" y="3212976"/>
            <a:ext cx="50405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RH</a:t>
            </a:r>
            <a:endParaRPr lang="pt-BR" sz="1400" dirty="0"/>
          </a:p>
        </p:txBody>
      </p:sp>
      <p:sp>
        <p:nvSpPr>
          <p:cNvPr id="7" name="Retângulo 6"/>
          <p:cNvSpPr/>
          <p:nvPr/>
        </p:nvSpPr>
        <p:spPr>
          <a:xfrm>
            <a:off x="7676728" y="3429000"/>
            <a:ext cx="1215752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Aquisições</a:t>
            </a:r>
            <a:endParaRPr lang="pt-BR" sz="1400" dirty="0"/>
          </a:p>
        </p:txBody>
      </p:sp>
      <p:sp>
        <p:nvSpPr>
          <p:cNvPr id="9" name="Retângulo 8"/>
          <p:cNvSpPr/>
          <p:nvPr/>
        </p:nvSpPr>
        <p:spPr>
          <a:xfrm>
            <a:off x="6236568" y="3645024"/>
            <a:ext cx="1215752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Aquisições</a:t>
            </a:r>
            <a:endParaRPr lang="pt-BR" sz="1400" dirty="0"/>
          </a:p>
        </p:txBody>
      </p:sp>
      <p:sp>
        <p:nvSpPr>
          <p:cNvPr id="10" name="Retângulo 9"/>
          <p:cNvSpPr/>
          <p:nvPr/>
        </p:nvSpPr>
        <p:spPr>
          <a:xfrm>
            <a:off x="1763688" y="4005064"/>
            <a:ext cx="1215752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Aquisições</a:t>
            </a:r>
            <a:endParaRPr lang="pt-BR" sz="1400" dirty="0"/>
          </a:p>
        </p:txBody>
      </p:sp>
      <p:sp>
        <p:nvSpPr>
          <p:cNvPr id="11" name="Retângulo 10"/>
          <p:cNvSpPr/>
          <p:nvPr/>
        </p:nvSpPr>
        <p:spPr>
          <a:xfrm>
            <a:off x="5020816" y="4149080"/>
            <a:ext cx="99134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Planos</a:t>
            </a:r>
            <a:endParaRPr lang="pt-BR" sz="1400" dirty="0"/>
          </a:p>
        </p:txBody>
      </p:sp>
      <p:sp>
        <p:nvSpPr>
          <p:cNvPr id="12" name="Retângulo 11"/>
          <p:cNvSpPr/>
          <p:nvPr/>
        </p:nvSpPr>
        <p:spPr>
          <a:xfrm>
            <a:off x="6732240" y="4581128"/>
            <a:ext cx="72008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Riscos</a:t>
            </a:r>
            <a:endParaRPr lang="pt-BR" sz="1400" dirty="0"/>
          </a:p>
        </p:txBody>
      </p:sp>
      <p:sp>
        <p:nvSpPr>
          <p:cNvPr id="13" name="Retângulo 12"/>
          <p:cNvSpPr/>
          <p:nvPr/>
        </p:nvSpPr>
        <p:spPr>
          <a:xfrm>
            <a:off x="3160440" y="4869160"/>
            <a:ext cx="1215752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Aquisições</a:t>
            </a:r>
            <a:endParaRPr lang="pt-BR" sz="1400" dirty="0"/>
          </a:p>
        </p:txBody>
      </p:sp>
      <p:sp>
        <p:nvSpPr>
          <p:cNvPr id="14" name="Retângulo 13"/>
          <p:cNvSpPr/>
          <p:nvPr/>
        </p:nvSpPr>
        <p:spPr>
          <a:xfrm>
            <a:off x="7380312" y="4869160"/>
            <a:ext cx="144016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Escopo e outros</a:t>
            </a:r>
            <a:endParaRPr lang="pt-BR" sz="1400" dirty="0"/>
          </a:p>
        </p:txBody>
      </p:sp>
      <p:sp>
        <p:nvSpPr>
          <p:cNvPr id="15" name="Retângulo 14"/>
          <p:cNvSpPr/>
          <p:nvPr/>
        </p:nvSpPr>
        <p:spPr>
          <a:xfrm>
            <a:off x="3382612" y="5445224"/>
            <a:ext cx="1405411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Comunicações</a:t>
            </a:r>
            <a:endParaRPr lang="pt-BR" sz="1400" dirty="0"/>
          </a:p>
        </p:txBody>
      </p:sp>
      <p:sp>
        <p:nvSpPr>
          <p:cNvPr id="16" name="Retângulo 15"/>
          <p:cNvSpPr/>
          <p:nvPr/>
        </p:nvSpPr>
        <p:spPr>
          <a:xfrm>
            <a:off x="7812360" y="5913276"/>
            <a:ext cx="1287196" cy="180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Custo  e outros</a:t>
            </a:r>
            <a:endParaRPr lang="pt-BR" sz="1400" dirty="0"/>
          </a:p>
        </p:txBody>
      </p:sp>
      <p:sp>
        <p:nvSpPr>
          <p:cNvPr id="17" name="Retângulo 16"/>
          <p:cNvSpPr/>
          <p:nvPr/>
        </p:nvSpPr>
        <p:spPr>
          <a:xfrm>
            <a:off x="2550328" y="6332289"/>
            <a:ext cx="1825863" cy="180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Qualidade e outros</a:t>
            </a:r>
            <a:endParaRPr lang="pt-BR" sz="1400" dirty="0"/>
          </a:p>
        </p:txBody>
      </p:sp>
      <p:sp>
        <p:nvSpPr>
          <p:cNvPr id="18" name="Retângulo 17"/>
          <p:cNvSpPr/>
          <p:nvPr/>
        </p:nvSpPr>
        <p:spPr>
          <a:xfrm>
            <a:off x="8379476" y="2924944"/>
            <a:ext cx="72008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Custos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69632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403648" y="2060848"/>
            <a:ext cx="61206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COM BASE NOS PROCESSOS DE PLANEJAMENTO</a:t>
            </a:r>
            <a:endParaRPr lang="pt-BR" sz="5400" dirty="0"/>
          </a:p>
        </p:txBody>
      </p:sp>
      <p:sp>
        <p:nvSpPr>
          <p:cNvPr id="6" name="Botão de ação: Voltar ou Anterior 5">
            <a:hlinkClick r:id="" action="ppaction://hlinkshowjump?jump=previousslide" highlightClick="1"/>
          </p:cNvPr>
          <p:cNvSpPr/>
          <p:nvPr/>
        </p:nvSpPr>
        <p:spPr>
          <a:xfrm>
            <a:off x="3347864" y="5157192"/>
            <a:ext cx="1728192" cy="6480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14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1403648" y="1196752"/>
            <a:ext cx="61206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COM BASE NOS PROCESSOS DE MONITORAMENTO E CONTROLE</a:t>
            </a:r>
            <a:endParaRPr lang="pt-BR" sz="5400" dirty="0"/>
          </a:p>
        </p:txBody>
      </p:sp>
      <p:sp>
        <p:nvSpPr>
          <p:cNvPr id="4" name="Botão de ação: Voltar ou Anterior 3">
            <a:hlinkClick r:id="" action="ppaction://noaction" highlightClick="1"/>
          </p:cNvPr>
          <p:cNvSpPr/>
          <p:nvPr/>
        </p:nvSpPr>
        <p:spPr>
          <a:xfrm>
            <a:off x="3131840" y="5013176"/>
            <a:ext cx="2376264" cy="7920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85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Orientar e Gerenciar a Execução do Projeto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Neste processo, o gerente começa a exercer de forma mais marcante o seu papel no gerenciamento de projetos: </a:t>
            </a:r>
          </a:p>
          <a:p>
            <a:pPr marL="0" indent="0">
              <a:buNone/>
            </a:pPr>
            <a:r>
              <a:rPr lang="pt-BR" sz="2400" dirty="0" smtClean="0"/>
              <a:t>-orienta o desempenho das atividades planejadas do projeto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sz="2400" dirty="0" smtClean="0"/>
              <a:t>-gerencia diversas interfaces técnicas e organizacionais internas ao projeto.</a:t>
            </a:r>
          </a:p>
          <a:p>
            <a:pPr marL="0" indent="0"/>
            <a:r>
              <a:rPr lang="pt-BR" dirty="0" smtClean="0"/>
              <a:t>  A execução  do  projeto  é  mais  diretamente  afetada  pela  área  de aplicação  do  projeto.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245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31640" y="332656"/>
            <a:ext cx="7561535" cy="5688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</a:rPr>
              <a:t>O processo de Orientar e gerenciar a execução do projeto também exige a implementação de:</a:t>
            </a:r>
          </a:p>
          <a:p>
            <a:pPr marL="0" indent="0">
              <a:buNone/>
            </a:pPr>
            <a:endParaRPr lang="pt-BR" sz="2400" dirty="0" smtClean="0"/>
          </a:p>
          <a:p>
            <a:pPr marL="0" indent="0">
              <a:buNone/>
            </a:pPr>
            <a:r>
              <a:rPr lang="pt-BR" sz="2400" dirty="0" smtClean="0"/>
              <a:t>-Ações corretivas aprovadas para que o desempenho do projeto fique de acordo com o plano de gerenciamento do projeto;</a:t>
            </a:r>
          </a:p>
          <a:p>
            <a:pPr marL="0" indent="0">
              <a:buNone/>
            </a:pPr>
            <a:endParaRPr lang="pt-BR" sz="2400" dirty="0" smtClean="0"/>
          </a:p>
          <a:p>
            <a:pPr marL="0" indent="0">
              <a:buNone/>
            </a:pPr>
            <a:r>
              <a:rPr lang="pt-BR" sz="2400" dirty="0" smtClean="0"/>
              <a:t>-Ações preventivas aprovadas para reduzir a probabilidade de possíveis conseqüências negativas;</a:t>
            </a:r>
          </a:p>
          <a:p>
            <a:pPr marL="0" indent="0">
              <a:buNone/>
            </a:pPr>
            <a:endParaRPr lang="pt-BR" sz="2400" dirty="0" smtClean="0"/>
          </a:p>
          <a:p>
            <a:pPr marL="0" indent="0">
              <a:buNone/>
            </a:pPr>
            <a:r>
              <a:rPr lang="pt-BR" sz="2400" dirty="0" smtClean="0"/>
              <a:t>-Solicitações de reparo de defeito aprovadas para corrigir defeitos do produto encontrados pelo processo de qualidade.</a:t>
            </a: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13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Descrição do Processo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  <p:sp>
        <p:nvSpPr>
          <p:cNvPr id="4" name="Seta para a direita 3"/>
          <p:cNvSpPr/>
          <p:nvPr/>
        </p:nvSpPr>
        <p:spPr>
          <a:xfrm>
            <a:off x="71406" y="2209416"/>
            <a:ext cx="9072594" cy="1643074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55775"/>
              </p:ext>
            </p:extLst>
          </p:nvPr>
        </p:nvGraphicFramePr>
        <p:xfrm>
          <a:off x="357158" y="1353468"/>
          <a:ext cx="2414642" cy="3003078"/>
        </p:xfrm>
        <a:graphic>
          <a:graphicData uri="http://schemas.openxmlformats.org/drawingml/2006/table">
            <a:tbl>
              <a:tblPr/>
              <a:tblGrid>
                <a:gridCol w="2414642"/>
              </a:tblGrid>
              <a:tr h="51979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Entradas</a:t>
                      </a:r>
                    </a:p>
                  </a:txBody>
                  <a:tcPr marT="5983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48328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-Plano de Gerenciamento do Projeto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-Solicitações de Mudanças Aprovadas¹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-Fatores Ambientais da Organização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-Ativos de Processos Organizacionais</a:t>
                      </a:r>
                    </a:p>
                  </a:txBody>
                  <a:tcPr marT="58067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289539"/>
              </p:ext>
            </p:extLst>
          </p:nvPr>
        </p:nvGraphicFramePr>
        <p:xfrm>
          <a:off x="2879730" y="1340768"/>
          <a:ext cx="2549526" cy="3025149"/>
        </p:xfrm>
        <a:graphic>
          <a:graphicData uri="http://schemas.openxmlformats.org/drawingml/2006/table">
            <a:tbl>
              <a:tblPr/>
              <a:tblGrid>
                <a:gridCol w="2549526"/>
              </a:tblGrid>
              <a:tr h="42349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Ferramentas e Técnicas</a:t>
                      </a:r>
                    </a:p>
                  </a:txBody>
                  <a:tcPr marT="5983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60165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-Opinião Especializada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-Sistema de informações do gerenciamento de projetos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58067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525570"/>
              </p:ext>
            </p:extLst>
          </p:nvPr>
        </p:nvGraphicFramePr>
        <p:xfrm>
          <a:off x="5500694" y="1340768"/>
          <a:ext cx="2743714" cy="3032631"/>
        </p:xfrm>
        <a:graphic>
          <a:graphicData uri="http://schemas.openxmlformats.org/drawingml/2006/table">
            <a:tbl>
              <a:tblPr/>
              <a:tblGrid>
                <a:gridCol w="2743714"/>
              </a:tblGrid>
              <a:tr h="42349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Saídas</a:t>
                      </a:r>
                    </a:p>
                  </a:txBody>
                  <a:tcPr marT="5983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60914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-Entregas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-Mudanças solicitadas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-Solicitações de mudança implementadas²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</a:tabLst>
                      </a:pP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-Informações sobre o desempenho do trabalho </a:t>
                      </a:r>
                    </a:p>
                  </a:txBody>
                  <a:tcPr marT="58067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CFF"/>
                    </a:solidFill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467544" y="4581128"/>
            <a:ext cx="8352928" cy="666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¹ Ampliam ou limitam o escopo do projeto. São implementadas pela equipe do projeto.</a:t>
            </a:r>
          </a:p>
          <a:p>
            <a:endParaRPr lang="pt-BR" sz="1400" baseline="30000" dirty="0" smtClean="0"/>
          </a:p>
          <a:p>
            <a:endParaRPr lang="pt-BR" sz="1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452467" y="5066952"/>
            <a:ext cx="8352928" cy="666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²Divide-se em: ações corretivas, ações preventivas, reparos de defeitos, e atualizações.</a:t>
            </a:r>
          </a:p>
          <a:p>
            <a:r>
              <a:rPr lang="pt-BR" sz="1400" baseline="30000" dirty="0" smtClean="0"/>
              <a:t>	</a:t>
            </a:r>
          </a:p>
          <a:p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97791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Solicitações de Mudanças Aprovadas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recomendável a criação de níveis de aceitação às solicitações de mudança por limite de autoridade.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Os limites de autoridades estão diretamente relacionados ao impacto produzido no projeto pela mudança.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Gerenciamento da Integração - Murilo Barbosa Salles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918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</TotalTime>
  <Words>1384</Words>
  <Application>Microsoft Office PowerPoint</Application>
  <PresentationFormat>Apresentação na tela (4:3)</PresentationFormat>
  <Paragraphs>182</Paragraphs>
  <Slides>18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Módulo</vt:lpstr>
      <vt:lpstr>Gerenciamento da Integração</vt:lpstr>
      <vt:lpstr>Apresentação do PowerPoint</vt:lpstr>
      <vt:lpstr>Orientar e Gerenciar a Execução do Projeto</vt:lpstr>
      <vt:lpstr>Apresentação do PowerPoint</vt:lpstr>
      <vt:lpstr>Apresentação do PowerPoint</vt:lpstr>
      <vt:lpstr>Orientar e Gerenciar a Execução do Projeto</vt:lpstr>
      <vt:lpstr>Apresentação do PowerPoint</vt:lpstr>
      <vt:lpstr>Descrição do Processo</vt:lpstr>
      <vt:lpstr>Solicitações de Mudanças Aprovadas</vt:lpstr>
      <vt:lpstr>Solicitações de Mudanças Aprovadas</vt:lpstr>
      <vt:lpstr>Mudanças Solictadas</vt:lpstr>
      <vt:lpstr>Informações sobre o Desempenho do Trabalho</vt:lpstr>
      <vt:lpstr>Gerenciamento da Integração</vt:lpstr>
      <vt:lpstr>Apresentação do PowerPoint</vt:lpstr>
      <vt:lpstr>Monitorar e Controlar o Trabalho do Projeto</vt:lpstr>
      <vt:lpstr>Apresentação do PowerPoint</vt:lpstr>
      <vt:lpstr>Apresentação do PowerPoint</vt:lpstr>
      <vt:lpstr>Descrição do Processo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Gerenciamento da Integração</dc:title>
  <dc:creator>Murilo</dc:creator>
  <cp:lastModifiedBy>Murilo</cp:lastModifiedBy>
  <cp:revision>2</cp:revision>
  <dcterms:created xsi:type="dcterms:W3CDTF">2011-05-09T23:00:35Z</dcterms:created>
  <dcterms:modified xsi:type="dcterms:W3CDTF">2011-05-09T23:06:59Z</dcterms:modified>
</cp:coreProperties>
</file>