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1" r:id="rId1"/>
  </p:sldMasterIdLst>
  <p:notesMasterIdLst>
    <p:notesMasterId r:id="rId47"/>
  </p:notesMasterIdLst>
  <p:handoutMasterIdLst>
    <p:handoutMasterId r:id="rId48"/>
  </p:handoutMasterIdLst>
  <p:sldIdLst>
    <p:sldId id="297" r:id="rId2"/>
    <p:sldId id="298" r:id="rId3"/>
    <p:sldId id="299" r:id="rId4"/>
    <p:sldId id="296" r:id="rId5"/>
    <p:sldId id="300" r:id="rId6"/>
    <p:sldId id="301" r:id="rId7"/>
    <p:sldId id="303" r:id="rId8"/>
    <p:sldId id="311" r:id="rId9"/>
    <p:sldId id="312" r:id="rId10"/>
    <p:sldId id="313" r:id="rId11"/>
    <p:sldId id="314" r:id="rId12"/>
    <p:sldId id="304" r:id="rId13"/>
    <p:sldId id="267" r:id="rId14"/>
    <p:sldId id="280" r:id="rId15"/>
    <p:sldId id="305" r:id="rId16"/>
    <p:sldId id="281" r:id="rId17"/>
    <p:sldId id="306" r:id="rId18"/>
    <p:sldId id="282" r:id="rId19"/>
    <p:sldId id="284" r:id="rId20"/>
    <p:sldId id="307" r:id="rId21"/>
    <p:sldId id="308" r:id="rId22"/>
    <p:sldId id="317" r:id="rId23"/>
    <p:sldId id="318" r:id="rId24"/>
    <p:sldId id="319" r:id="rId25"/>
    <p:sldId id="320" r:id="rId26"/>
    <p:sldId id="321" r:id="rId27"/>
    <p:sldId id="336" r:id="rId28"/>
    <p:sldId id="323" r:id="rId29"/>
    <p:sldId id="337" r:id="rId30"/>
    <p:sldId id="340" r:id="rId31"/>
    <p:sldId id="322" r:id="rId32"/>
    <p:sldId id="338" r:id="rId33"/>
    <p:sldId id="324" r:id="rId34"/>
    <p:sldId id="339" r:id="rId35"/>
    <p:sldId id="326" r:id="rId36"/>
    <p:sldId id="327" r:id="rId37"/>
    <p:sldId id="341" r:id="rId38"/>
    <p:sldId id="329" r:id="rId39"/>
    <p:sldId id="330" r:id="rId40"/>
    <p:sldId id="331" r:id="rId41"/>
    <p:sldId id="332" r:id="rId42"/>
    <p:sldId id="333" r:id="rId43"/>
    <p:sldId id="334" r:id="rId44"/>
    <p:sldId id="335" r:id="rId45"/>
    <p:sldId id="316" r:id="rId4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FFFF66"/>
    <a:srgbClr val="66CCFF"/>
    <a:srgbClr val="FF00FF"/>
    <a:srgbClr val="99FF33"/>
    <a:srgbClr val="003399"/>
    <a:srgbClr val="0066FF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683" autoAdjust="0"/>
  </p:normalViewPr>
  <p:slideViewPr>
    <p:cSldViewPr snapToGrid="0">
      <p:cViewPr varScale="1"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-1854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w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46.wmf"/><Relationship Id="rId1" Type="http://schemas.openxmlformats.org/officeDocument/2006/relationships/image" Target="../media/image45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w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49.wmf"/><Relationship Id="rId1" Type="http://schemas.openxmlformats.org/officeDocument/2006/relationships/image" Target="../media/image48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1.wmf"/></Relationships>
</file>

<file path=ppt/drawings/_rels/vmlDrawing16.vml.rels><?xml version="1.0" encoding="UTF-8" standalone="yes"?>
<Relationships xmlns="http://schemas.openxmlformats.org/package/2006/relationships"><Relationship Id="rId2" Type="http://schemas.openxmlformats.org/officeDocument/2006/relationships/image" Target="../media/image53.wmf"/><Relationship Id="rId1" Type="http://schemas.openxmlformats.org/officeDocument/2006/relationships/image" Target="../media/image5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wmf"/><Relationship Id="rId1" Type="http://schemas.openxmlformats.org/officeDocument/2006/relationships/image" Target="../media/image20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25.wmf"/><Relationship Id="rId1" Type="http://schemas.openxmlformats.org/officeDocument/2006/relationships/image" Target="../media/image24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35.wmf"/><Relationship Id="rId1" Type="http://schemas.openxmlformats.org/officeDocument/2006/relationships/image" Target="../media/image34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40.wmf"/><Relationship Id="rId1" Type="http://schemas.openxmlformats.org/officeDocument/2006/relationships/image" Target="../media/image39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515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515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515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fld id="{E34BC204-A05E-4083-9EAC-D264962165AE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523005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454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0180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454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</a:p>
        </p:txBody>
      </p:sp>
      <p:sp>
        <p:nvSpPr>
          <p:cNvPr id="1454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454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fld id="{CFEBF229-E5F5-440A-9909-AD57701C427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7055886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/>
            <a:fld id="{F11DA783-D242-4F33-9B86-6D086E962BD1}" type="slidenum">
              <a:rPr lang="pt-BR">
                <a:latin typeface="Arial" charset="0"/>
              </a:rPr>
              <a:pPr eaLnBrk="1" hangingPunct="1"/>
              <a:t>1</a:t>
            </a:fld>
            <a:endParaRPr lang="pt-BR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696" y="1979"/>
              <a:ext cx="3132" cy="324"/>
              <a:chOff x="696" y="894"/>
              <a:chExt cx="3132" cy="324"/>
            </a:xfrm>
          </p:grpSpPr>
          <p:sp>
            <p:nvSpPr>
              <p:cNvPr id="87" name="Rectangle 4"/>
              <p:cNvSpPr>
                <a:spLocks noChangeArrowheads="1"/>
              </p:cNvSpPr>
              <p:nvPr userDrawn="1"/>
            </p:nvSpPr>
            <p:spPr bwMode="ltGray">
              <a:xfrm>
                <a:off x="696" y="894"/>
                <a:ext cx="1104" cy="288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88" name="Rectangle 5"/>
              <p:cNvSpPr>
                <a:spLocks noChangeArrowheads="1"/>
              </p:cNvSpPr>
              <p:nvPr userDrawn="1"/>
            </p:nvSpPr>
            <p:spPr bwMode="ltGray">
              <a:xfrm>
                <a:off x="696" y="1122"/>
                <a:ext cx="1440" cy="96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89" name="Rectangle 6"/>
              <p:cNvSpPr>
                <a:spLocks noChangeArrowheads="1"/>
              </p:cNvSpPr>
              <p:nvPr userDrawn="1"/>
            </p:nvSpPr>
            <p:spPr bwMode="ltGray">
              <a:xfrm>
                <a:off x="1716" y="1068"/>
                <a:ext cx="2112" cy="108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90" name="Rectangle 7"/>
              <p:cNvSpPr>
                <a:spLocks noChangeArrowheads="1"/>
              </p:cNvSpPr>
              <p:nvPr userDrawn="1"/>
            </p:nvSpPr>
            <p:spPr bwMode="ltGray">
              <a:xfrm>
                <a:off x="1713" y="954"/>
                <a:ext cx="1872" cy="144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</p:grpSp>
        <p:sp>
          <p:nvSpPr>
            <p:cNvPr id="6" name="Rectangle 8"/>
            <p:cNvSpPr>
              <a:spLocks noChangeArrowheads="1"/>
            </p:cNvSpPr>
            <p:nvPr userDrawn="1"/>
          </p:nvSpPr>
          <p:spPr bwMode="ltGray">
            <a:xfrm>
              <a:off x="2112" y="0"/>
              <a:ext cx="3648" cy="96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grpSp>
          <p:nvGrpSpPr>
            <p:cNvPr id="7" name="Group 9"/>
            <p:cNvGrpSpPr>
              <a:grpSpLocks/>
            </p:cNvGrpSpPr>
            <p:nvPr userDrawn="1"/>
          </p:nvGrpSpPr>
          <p:grpSpPr bwMode="auto">
            <a:xfrm>
              <a:off x="0" y="0"/>
              <a:ext cx="5760" cy="4320"/>
              <a:chOff x="0" y="0"/>
              <a:chExt cx="5760" cy="4320"/>
            </a:xfrm>
          </p:grpSpPr>
          <p:grpSp>
            <p:nvGrpSpPr>
              <p:cNvPr id="34" name="Group 10"/>
              <p:cNvGrpSpPr>
                <a:grpSpLocks/>
              </p:cNvGrpSpPr>
              <p:nvPr/>
            </p:nvGrpSpPr>
            <p:grpSpPr bwMode="auto">
              <a:xfrm>
                <a:off x="0" y="192"/>
                <a:ext cx="5760" cy="4032"/>
                <a:chOff x="0" y="192"/>
                <a:chExt cx="5760" cy="4032"/>
              </a:xfrm>
            </p:grpSpPr>
            <p:sp>
              <p:nvSpPr>
                <p:cNvPr id="65" name="Line 11"/>
                <p:cNvSpPr>
                  <a:spLocks noChangeShapeType="1"/>
                </p:cNvSpPr>
                <p:nvPr/>
              </p:nvSpPr>
              <p:spPr bwMode="white">
                <a:xfrm>
                  <a:off x="0" y="192"/>
                  <a:ext cx="5760" cy="0"/>
                </a:xfrm>
                <a:prstGeom prst="line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66" name="Line 12"/>
                <p:cNvSpPr>
                  <a:spLocks noChangeShapeType="1"/>
                </p:cNvSpPr>
                <p:nvPr/>
              </p:nvSpPr>
              <p:spPr bwMode="white">
                <a:xfrm>
                  <a:off x="0" y="384"/>
                  <a:ext cx="5760" cy="0"/>
                </a:xfrm>
                <a:prstGeom prst="line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67" name="Line 13"/>
                <p:cNvSpPr>
                  <a:spLocks noChangeShapeType="1"/>
                </p:cNvSpPr>
                <p:nvPr/>
              </p:nvSpPr>
              <p:spPr bwMode="white">
                <a:xfrm>
                  <a:off x="0" y="576"/>
                  <a:ext cx="5760" cy="0"/>
                </a:xfrm>
                <a:prstGeom prst="line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68" name="Line 14"/>
                <p:cNvSpPr>
                  <a:spLocks noChangeShapeType="1"/>
                </p:cNvSpPr>
                <p:nvPr/>
              </p:nvSpPr>
              <p:spPr bwMode="white">
                <a:xfrm>
                  <a:off x="0" y="768"/>
                  <a:ext cx="5760" cy="0"/>
                </a:xfrm>
                <a:prstGeom prst="line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69" name="Line 15"/>
                <p:cNvSpPr>
                  <a:spLocks noChangeShapeType="1"/>
                </p:cNvSpPr>
                <p:nvPr/>
              </p:nvSpPr>
              <p:spPr bwMode="white">
                <a:xfrm>
                  <a:off x="0" y="960"/>
                  <a:ext cx="5760" cy="0"/>
                </a:xfrm>
                <a:prstGeom prst="line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70" name="Line 16"/>
                <p:cNvSpPr>
                  <a:spLocks noChangeShapeType="1"/>
                </p:cNvSpPr>
                <p:nvPr/>
              </p:nvSpPr>
              <p:spPr bwMode="white">
                <a:xfrm>
                  <a:off x="0" y="1152"/>
                  <a:ext cx="5760" cy="0"/>
                </a:xfrm>
                <a:prstGeom prst="line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71" name="Line 17"/>
                <p:cNvSpPr>
                  <a:spLocks noChangeShapeType="1"/>
                </p:cNvSpPr>
                <p:nvPr/>
              </p:nvSpPr>
              <p:spPr bwMode="white">
                <a:xfrm>
                  <a:off x="0" y="1344"/>
                  <a:ext cx="5760" cy="0"/>
                </a:xfrm>
                <a:prstGeom prst="line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72" name="Line 18"/>
                <p:cNvSpPr>
                  <a:spLocks noChangeShapeType="1"/>
                </p:cNvSpPr>
                <p:nvPr/>
              </p:nvSpPr>
              <p:spPr bwMode="white">
                <a:xfrm>
                  <a:off x="0" y="1536"/>
                  <a:ext cx="5760" cy="0"/>
                </a:xfrm>
                <a:prstGeom prst="line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73" name="Line 19"/>
                <p:cNvSpPr>
                  <a:spLocks noChangeShapeType="1"/>
                </p:cNvSpPr>
                <p:nvPr/>
              </p:nvSpPr>
              <p:spPr bwMode="white">
                <a:xfrm>
                  <a:off x="0" y="1728"/>
                  <a:ext cx="5760" cy="0"/>
                </a:xfrm>
                <a:prstGeom prst="line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74" name="Line 20"/>
                <p:cNvSpPr>
                  <a:spLocks noChangeShapeType="1"/>
                </p:cNvSpPr>
                <p:nvPr/>
              </p:nvSpPr>
              <p:spPr bwMode="white">
                <a:xfrm>
                  <a:off x="0" y="1920"/>
                  <a:ext cx="5760" cy="0"/>
                </a:xfrm>
                <a:prstGeom prst="line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75" name="Line 21"/>
                <p:cNvSpPr>
                  <a:spLocks noChangeShapeType="1"/>
                </p:cNvSpPr>
                <p:nvPr/>
              </p:nvSpPr>
              <p:spPr bwMode="white">
                <a:xfrm>
                  <a:off x="0" y="2112"/>
                  <a:ext cx="5760" cy="0"/>
                </a:xfrm>
                <a:prstGeom prst="line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76" name="Line 22"/>
                <p:cNvSpPr>
                  <a:spLocks noChangeShapeType="1"/>
                </p:cNvSpPr>
                <p:nvPr/>
              </p:nvSpPr>
              <p:spPr bwMode="white">
                <a:xfrm>
                  <a:off x="0" y="2304"/>
                  <a:ext cx="5760" cy="0"/>
                </a:xfrm>
                <a:prstGeom prst="line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77" name="Line 23"/>
                <p:cNvSpPr>
                  <a:spLocks noChangeShapeType="1"/>
                </p:cNvSpPr>
                <p:nvPr/>
              </p:nvSpPr>
              <p:spPr bwMode="white">
                <a:xfrm>
                  <a:off x="0" y="2496"/>
                  <a:ext cx="5760" cy="0"/>
                </a:xfrm>
                <a:prstGeom prst="line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78" name="Line 24"/>
                <p:cNvSpPr>
                  <a:spLocks noChangeShapeType="1"/>
                </p:cNvSpPr>
                <p:nvPr/>
              </p:nvSpPr>
              <p:spPr bwMode="white">
                <a:xfrm>
                  <a:off x="0" y="2688"/>
                  <a:ext cx="5760" cy="0"/>
                </a:xfrm>
                <a:prstGeom prst="line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79" name="Line 25"/>
                <p:cNvSpPr>
                  <a:spLocks noChangeShapeType="1"/>
                </p:cNvSpPr>
                <p:nvPr/>
              </p:nvSpPr>
              <p:spPr bwMode="white">
                <a:xfrm>
                  <a:off x="0" y="2880"/>
                  <a:ext cx="5760" cy="0"/>
                </a:xfrm>
                <a:prstGeom prst="line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80" name="Line 26"/>
                <p:cNvSpPr>
                  <a:spLocks noChangeShapeType="1"/>
                </p:cNvSpPr>
                <p:nvPr/>
              </p:nvSpPr>
              <p:spPr bwMode="white">
                <a:xfrm>
                  <a:off x="0" y="3072"/>
                  <a:ext cx="5760" cy="0"/>
                </a:xfrm>
                <a:prstGeom prst="line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81" name="Line 27"/>
                <p:cNvSpPr>
                  <a:spLocks noChangeShapeType="1"/>
                </p:cNvSpPr>
                <p:nvPr/>
              </p:nvSpPr>
              <p:spPr bwMode="white">
                <a:xfrm>
                  <a:off x="0" y="3264"/>
                  <a:ext cx="5760" cy="0"/>
                </a:xfrm>
                <a:prstGeom prst="line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82" name="Line 28"/>
                <p:cNvSpPr>
                  <a:spLocks noChangeShapeType="1"/>
                </p:cNvSpPr>
                <p:nvPr/>
              </p:nvSpPr>
              <p:spPr bwMode="white">
                <a:xfrm>
                  <a:off x="0" y="3456"/>
                  <a:ext cx="5760" cy="0"/>
                </a:xfrm>
                <a:prstGeom prst="line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83" name="Line 29"/>
                <p:cNvSpPr>
                  <a:spLocks noChangeShapeType="1"/>
                </p:cNvSpPr>
                <p:nvPr/>
              </p:nvSpPr>
              <p:spPr bwMode="white">
                <a:xfrm>
                  <a:off x="0" y="3648"/>
                  <a:ext cx="5760" cy="0"/>
                </a:xfrm>
                <a:prstGeom prst="line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84" name="Line 30"/>
                <p:cNvSpPr>
                  <a:spLocks noChangeShapeType="1"/>
                </p:cNvSpPr>
                <p:nvPr/>
              </p:nvSpPr>
              <p:spPr bwMode="white">
                <a:xfrm>
                  <a:off x="0" y="3840"/>
                  <a:ext cx="5760" cy="0"/>
                </a:xfrm>
                <a:prstGeom prst="line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85" name="Line 31"/>
                <p:cNvSpPr>
                  <a:spLocks noChangeShapeType="1"/>
                </p:cNvSpPr>
                <p:nvPr/>
              </p:nvSpPr>
              <p:spPr bwMode="white">
                <a:xfrm>
                  <a:off x="0" y="4032"/>
                  <a:ext cx="5760" cy="0"/>
                </a:xfrm>
                <a:prstGeom prst="line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86" name="Line 32"/>
                <p:cNvSpPr>
                  <a:spLocks noChangeShapeType="1"/>
                </p:cNvSpPr>
                <p:nvPr/>
              </p:nvSpPr>
              <p:spPr bwMode="white">
                <a:xfrm>
                  <a:off x="0" y="4224"/>
                  <a:ext cx="5760" cy="0"/>
                </a:xfrm>
                <a:prstGeom prst="line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</p:grpSp>
          <p:grpSp>
            <p:nvGrpSpPr>
              <p:cNvPr id="35" name="Group 33"/>
              <p:cNvGrpSpPr>
                <a:grpSpLocks/>
              </p:cNvGrpSpPr>
              <p:nvPr/>
            </p:nvGrpSpPr>
            <p:grpSpPr bwMode="auto">
              <a:xfrm>
                <a:off x="192" y="0"/>
                <a:ext cx="5376" cy="4320"/>
                <a:chOff x="192" y="0"/>
                <a:chExt cx="5376" cy="4320"/>
              </a:xfrm>
            </p:grpSpPr>
            <p:sp>
              <p:nvSpPr>
                <p:cNvPr id="36" name="Line 34"/>
                <p:cNvSpPr>
                  <a:spLocks noChangeShapeType="1"/>
                </p:cNvSpPr>
                <p:nvPr/>
              </p:nvSpPr>
              <p:spPr bwMode="white">
                <a:xfrm>
                  <a:off x="192" y="0"/>
                  <a:ext cx="0" cy="4320"/>
                </a:xfrm>
                <a:prstGeom prst="line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37" name="Line 35"/>
                <p:cNvSpPr>
                  <a:spLocks noChangeShapeType="1"/>
                </p:cNvSpPr>
                <p:nvPr/>
              </p:nvSpPr>
              <p:spPr bwMode="white">
                <a:xfrm>
                  <a:off x="384" y="0"/>
                  <a:ext cx="0" cy="4320"/>
                </a:xfrm>
                <a:prstGeom prst="line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38" name="Line 36"/>
                <p:cNvSpPr>
                  <a:spLocks noChangeShapeType="1"/>
                </p:cNvSpPr>
                <p:nvPr/>
              </p:nvSpPr>
              <p:spPr bwMode="white">
                <a:xfrm>
                  <a:off x="576" y="0"/>
                  <a:ext cx="0" cy="4320"/>
                </a:xfrm>
                <a:prstGeom prst="line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39" name="Line 37"/>
                <p:cNvSpPr>
                  <a:spLocks noChangeShapeType="1"/>
                </p:cNvSpPr>
                <p:nvPr/>
              </p:nvSpPr>
              <p:spPr bwMode="white">
                <a:xfrm>
                  <a:off x="768" y="0"/>
                  <a:ext cx="0" cy="4320"/>
                </a:xfrm>
                <a:prstGeom prst="line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40" name="Line 38"/>
                <p:cNvSpPr>
                  <a:spLocks noChangeShapeType="1"/>
                </p:cNvSpPr>
                <p:nvPr/>
              </p:nvSpPr>
              <p:spPr bwMode="white">
                <a:xfrm>
                  <a:off x="960" y="0"/>
                  <a:ext cx="0" cy="4320"/>
                </a:xfrm>
                <a:prstGeom prst="line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41" name="Line 39"/>
                <p:cNvSpPr>
                  <a:spLocks noChangeShapeType="1"/>
                </p:cNvSpPr>
                <p:nvPr/>
              </p:nvSpPr>
              <p:spPr bwMode="white">
                <a:xfrm>
                  <a:off x="1152" y="0"/>
                  <a:ext cx="0" cy="4320"/>
                </a:xfrm>
                <a:prstGeom prst="line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42" name="Line 40"/>
                <p:cNvSpPr>
                  <a:spLocks noChangeShapeType="1"/>
                </p:cNvSpPr>
                <p:nvPr/>
              </p:nvSpPr>
              <p:spPr bwMode="white">
                <a:xfrm>
                  <a:off x="1344" y="0"/>
                  <a:ext cx="0" cy="4320"/>
                </a:xfrm>
                <a:prstGeom prst="line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43" name="Line 41"/>
                <p:cNvSpPr>
                  <a:spLocks noChangeShapeType="1"/>
                </p:cNvSpPr>
                <p:nvPr/>
              </p:nvSpPr>
              <p:spPr bwMode="white">
                <a:xfrm>
                  <a:off x="1536" y="0"/>
                  <a:ext cx="0" cy="4320"/>
                </a:xfrm>
                <a:prstGeom prst="line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44" name="Line 42"/>
                <p:cNvSpPr>
                  <a:spLocks noChangeShapeType="1"/>
                </p:cNvSpPr>
                <p:nvPr/>
              </p:nvSpPr>
              <p:spPr bwMode="white">
                <a:xfrm>
                  <a:off x="1728" y="0"/>
                  <a:ext cx="0" cy="4320"/>
                </a:xfrm>
                <a:prstGeom prst="line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45" name="Line 43"/>
                <p:cNvSpPr>
                  <a:spLocks noChangeShapeType="1"/>
                </p:cNvSpPr>
                <p:nvPr/>
              </p:nvSpPr>
              <p:spPr bwMode="white">
                <a:xfrm>
                  <a:off x="1920" y="0"/>
                  <a:ext cx="0" cy="4320"/>
                </a:xfrm>
                <a:prstGeom prst="line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46" name="Line 44"/>
                <p:cNvSpPr>
                  <a:spLocks noChangeShapeType="1"/>
                </p:cNvSpPr>
                <p:nvPr/>
              </p:nvSpPr>
              <p:spPr bwMode="white">
                <a:xfrm>
                  <a:off x="2112" y="0"/>
                  <a:ext cx="0" cy="4320"/>
                </a:xfrm>
                <a:prstGeom prst="line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47" name="Line 45"/>
                <p:cNvSpPr>
                  <a:spLocks noChangeShapeType="1"/>
                </p:cNvSpPr>
                <p:nvPr/>
              </p:nvSpPr>
              <p:spPr bwMode="white">
                <a:xfrm>
                  <a:off x="2304" y="0"/>
                  <a:ext cx="0" cy="4320"/>
                </a:xfrm>
                <a:prstGeom prst="line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48" name="Line 46"/>
                <p:cNvSpPr>
                  <a:spLocks noChangeShapeType="1"/>
                </p:cNvSpPr>
                <p:nvPr/>
              </p:nvSpPr>
              <p:spPr bwMode="white">
                <a:xfrm>
                  <a:off x="2496" y="0"/>
                  <a:ext cx="0" cy="4320"/>
                </a:xfrm>
                <a:prstGeom prst="line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49" name="Line 47"/>
                <p:cNvSpPr>
                  <a:spLocks noChangeShapeType="1"/>
                </p:cNvSpPr>
                <p:nvPr/>
              </p:nvSpPr>
              <p:spPr bwMode="white">
                <a:xfrm>
                  <a:off x="2688" y="0"/>
                  <a:ext cx="0" cy="4320"/>
                </a:xfrm>
                <a:prstGeom prst="line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50" name="Line 48"/>
                <p:cNvSpPr>
                  <a:spLocks noChangeShapeType="1"/>
                </p:cNvSpPr>
                <p:nvPr/>
              </p:nvSpPr>
              <p:spPr bwMode="white">
                <a:xfrm>
                  <a:off x="2880" y="0"/>
                  <a:ext cx="0" cy="4320"/>
                </a:xfrm>
                <a:prstGeom prst="line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51" name="Line 49"/>
                <p:cNvSpPr>
                  <a:spLocks noChangeShapeType="1"/>
                </p:cNvSpPr>
                <p:nvPr/>
              </p:nvSpPr>
              <p:spPr bwMode="white">
                <a:xfrm>
                  <a:off x="3072" y="0"/>
                  <a:ext cx="0" cy="4320"/>
                </a:xfrm>
                <a:prstGeom prst="line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52" name="Line 50"/>
                <p:cNvSpPr>
                  <a:spLocks noChangeShapeType="1"/>
                </p:cNvSpPr>
                <p:nvPr/>
              </p:nvSpPr>
              <p:spPr bwMode="white">
                <a:xfrm>
                  <a:off x="3264" y="0"/>
                  <a:ext cx="0" cy="4320"/>
                </a:xfrm>
                <a:prstGeom prst="line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53" name="Line 51"/>
                <p:cNvSpPr>
                  <a:spLocks noChangeShapeType="1"/>
                </p:cNvSpPr>
                <p:nvPr/>
              </p:nvSpPr>
              <p:spPr bwMode="white">
                <a:xfrm>
                  <a:off x="3456" y="0"/>
                  <a:ext cx="0" cy="4320"/>
                </a:xfrm>
                <a:prstGeom prst="line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54" name="Line 52"/>
                <p:cNvSpPr>
                  <a:spLocks noChangeShapeType="1"/>
                </p:cNvSpPr>
                <p:nvPr/>
              </p:nvSpPr>
              <p:spPr bwMode="white">
                <a:xfrm>
                  <a:off x="3648" y="0"/>
                  <a:ext cx="0" cy="4320"/>
                </a:xfrm>
                <a:prstGeom prst="line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55" name="Line 53"/>
                <p:cNvSpPr>
                  <a:spLocks noChangeShapeType="1"/>
                </p:cNvSpPr>
                <p:nvPr/>
              </p:nvSpPr>
              <p:spPr bwMode="white">
                <a:xfrm>
                  <a:off x="3840" y="0"/>
                  <a:ext cx="0" cy="4320"/>
                </a:xfrm>
                <a:prstGeom prst="line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56" name="Line 54"/>
                <p:cNvSpPr>
                  <a:spLocks noChangeShapeType="1"/>
                </p:cNvSpPr>
                <p:nvPr/>
              </p:nvSpPr>
              <p:spPr bwMode="white">
                <a:xfrm>
                  <a:off x="4032" y="0"/>
                  <a:ext cx="0" cy="4320"/>
                </a:xfrm>
                <a:prstGeom prst="line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57" name="Line 55"/>
                <p:cNvSpPr>
                  <a:spLocks noChangeShapeType="1"/>
                </p:cNvSpPr>
                <p:nvPr/>
              </p:nvSpPr>
              <p:spPr bwMode="white">
                <a:xfrm>
                  <a:off x="4224" y="0"/>
                  <a:ext cx="0" cy="4320"/>
                </a:xfrm>
                <a:prstGeom prst="line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58" name="Line 56"/>
                <p:cNvSpPr>
                  <a:spLocks noChangeShapeType="1"/>
                </p:cNvSpPr>
                <p:nvPr/>
              </p:nvSpPr>
              <p:spPr bwMode="white">
                <a:xfrm>
                  <a:off x="4416" y="0"/>
                  <a:ext cx="0" cy="4320"/>
                </a:xfrm>
                <a:prstGeom prst="line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59" name="Line 57"/>
                <p:cNvSpPr>
                  <a:spLocks noChangeShapeType="1"/>
                </p:cNvSpPr>
                <p:nvPr/>
              </p:nvSpPr>
              <p:spPr bwMode="white">
                <a:xfrm>
                  <a:off x="4608" y="0"/>
                  <a:ext cx="0" cy="4320"/>
                </a:xfrm>
                <a:prstGeom prst="line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60" name="Line 58"/>
                <p:cNvSpPr>
                  <a:spLocks noChangeShapeType="1"/>
                </p:cNvSpPr>
                <p:nvPr/>
              </p:nvSpPr>
              <p:spPr bwMode="white">
                <a:xfrm>
                  <a:off x="4800" y="0"/>
                  <a:ext cx="0" cy="4320"/>
                </a:xfrm>
                <a:prstGeom prst="line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61" name="Line 59"/>
                <p:cNvSpPr>
                  <a:spLocks noChangeShapeType="1"/>
                </p:cNvSpPr>
                <p:nvPr/>
              </p:nvSpPr>
              <p:spPr bwMode="white">
                <a:xfrm>
                  <a:off x="4992" y="0"/>
                  <a:ext cx="0" cy="4320"/>
                </a:xfrm>
                <a:prstGeom prst="line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62" name="Line 60"/>
                <p:cNvSpPr>
                  <a:spLocks noChangeShapeType="1"/>
                </p:cNvSpPr>
                <p:nvPr/>
              </p:nvSpPr>
              <p:spPr bwMode="white">
                <a:xfrm>
                  <a:off x="5184" y="0"/>
                  <a:ext cx="0" cy="4320"/>
                </a:xfrm>
                <a:prstGeom prst="line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63" name="Line 61"/>
                <p:cNvSpPr>
                  <a:spLocks noChangeShapeType="1"/>
                </p:cNvSpPr>
                <p:nvPr/>
              </p:nvSpPr>
              <p:spPr bwMode="white">
                <a:xfrm>
                  <a:off x="5376" y="0"/>
                  <a:ext cx="0" cy="4320"/>
                </a:xfrm>
                <a:prstGeom prst="line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64" name="Line 62"/>
                <p:cNvSpPr>
                  <a:spLocks noChangeShapeType="1"/>
                </p:cNvSpPr>
                <p:nvPr/>
              </p:nvSpPr>
              <p:spPr bwMode="white">
                <a:xfrm>
                  <a:off x="5568" y="0"/>
                  <a:ext cx="0" cy="4320"/>
                </a:xfrm>
                <a:prstGeom prst="line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</p:grpSp>
        </p:grpSp>
        <p:grpSp>
          <p:nvGrpSpPr>
            <p:cNvPr id="8" name="Group 63"/>
            <p:cNvGrpSpPr>
              <a:grpSpLocks/>
            </p:cNvGrpSpPr>
            <p:nvPr userDrawn="1"/>
          </p:nvGrpSpPr>
          <p:grpSpPr bwMode="auto">
            <a:xfrm>
              <a:off x="4512" y="3984"/>
              <a:ext cx="912" cy="288"/>
              <a:chOff x="4512" y="3984"/>
              <a:chExt cx="912" cy="288"/>
            </a:xfrm>
          </p:grpSpPr>
          <p:sp>
            <p:nvSpPr>
              <p:cNvPr id="29" name="Rectangle 64" descr="60%"/>
              <p:cNvSpPr>
                <a:spLocks noChangeArrowheads="1"/>
              </p:cNvSpPr>
              <p:nvPr userDrawn="1"/>
            </p:nvSpPr>
            <p:spPr bwMode="ltGray">
              <a:xfrm>
                <a:off x="4560" y="4032"/>
                <a:ext cx="816" cy="192"/>
              </a:xfrm>
              <a:prstGeom prst="rect">
                <a:avLst/>
              </a:prstGeom>
              <a:blipFill dpi="0" rotWithShape="0">
                <a:blip r:embed="rId2"/>
                <a:srcRect/>
                <a:tile tx="0" ty="0" sx="100000" sy="100000" flip="none" algn="tl"/>
              </a:blip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30" name="Line 65"/>
              <p:cNvSpPr>
                <a:spLocks noChangeShapeType="1"/>
              </p:cNvSpPr>
              <p:nvPr userDrawn="1"/>
            </p:nvSpPr>
            <p:spPr bwMode="ltGray">
              <a:xfrm>
                <a:off x="4512" y="4032"/>
                <a:ext cx="912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31" name="Line 66"/>
              <p:cNvSpPr>
                <a:spLocks noChangeShapeType="1"/>
              </p:cNvSpPr>
              <p:nvPr userDrawn="1"/>
            </p:nvSpPr>
            <p:spPr bwMode="ltGray">
              <a:xfrm>
                <a:off x="4512" y="4224"/>
                <a:ext cx="912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32" name="Line 67"/>
              <p:cNvSpPr>
                <a:spLocks noChangeShapeType="1"/>
              </p:cNvSpPr>
              <p:nvPr userDrawn="1"/>
            </p:nvSpPr>
            <p:spPr bwMode="ltGray">
              <a:xfrm>
                <a:off x="4560" y="3984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33" name="Line 68"/>
              <p:cNvSpPr>
                <a:spLocks noChangeShapeType="1"/>
              </p:cNvSpPr>
              <p:nvPr userDrawn="1"/>
            </p:nvSpPr>
            <p:spPr bwMode="ltGray">
              <a:xfrm>
                <a:off x="5376" y="3984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</p:grpSp>
        <p:sp>
          <p:nvSpPr>
            <p:cNvPr id="9" name="Line 69"/>
            <p:cNvSpPr>
              <a:spLocks noChangeShapeType="1"/>
            </p:cNvSpPr>
            <p:nvPr userDrawn="1"/>
          </p:nvSpPr>
          <p:spPr bwMode="ltGray">
            <a:xfrm>
              <a:off x="5568" y="0"/>
              <a:ext cx="0" cy="1488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grpSp>
          <p:nvGrpSpPr>
            <p:cNvPr id="10" name="Group 70"/>
            <p:cNvGrpSpPr>
              <a:grpSpLocks/>
            </p:cNvGrpSpPr>
            <p:nvPr userDrawn="1"/>
          </p:nvGrpSpPr>
          <p:grpSpPr bwMode="auto">
            <a:xfrm>
              <a:off x="261" y="1962"/>
              <a:ext cx="3567" cy="1494"/>
              <a:chOff x="261" y="877"/>
              <a:chExt cx="3567" cy="1494"/>
            </a:xfrm>
          </p:grpSpPr>
          <p:sp>
            <p:nvSpPr>
              <p:cNvPr id="11" name="Line 71"/>
              <p:cNvSpPr>
                <a:spLocks noChangeShapeType="1"/>
              </p:cNvSpPr>
              <p:nvPr/>
            </p:nvSpPr>
            <p:spPr bwMode="ltGray">
              <a:xfrm flipH="1">
                <a:off x="261" y="951"/>
                <a:ext cx="1533" cy="3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2" name="Line 72"/>
              <p:cNvSpPr>
                <a:spLocks noChangeShapeType="1"/>
              </p:cNvSpPr>
              <p:nvPr/>
            </p:nvSpPr>
            <p:spPr bwMode="ltGray">
              <a:xfrm>
                <a:off x="383" y="879"/>
                <a:ext cx="0" cy="1492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3" name="Arc 73"/>
              <p:cNvSpPr>
                <a:spLocks/>
              </p:cNvSpPr>
              <p:nvPr/>
            </p:nvSpPr>
            <p:spPr bwMode="ltGray">
              <a:xfrm rot="16200000" flipH="1">
                <a:off x="303" y="876"/>
                <a:ext cx="156" cy="157"/>
              </a:xfrm>
              <a:custGeom>
                <a:avLst/>
                <a:gdLst>
                  <a:gd name="T0" fmla="*/ 76 w 43195"/>
                  <a:gd name="T1" fmla="*/ 0 h 43200"/>
                  <a:gd name="T2" fmla="*/ 0 w 43195"/>
                  <a:gd name="T3" fmla="*/ 80 h 43200"/>
                  <a:gd name="T4" fmla="*/ 78 w 43195"/>
                  <a:gd name="T5" fmla="*/ 79 h 432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3195" h="43200" fill="none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</a:path>
                  <a:path w="43195" h="43200" stroke="0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  <a:lnTo>
                      <a:pt x="21595" y="21600"/>
                    </a:lnTo>
                    <a:lnTo>
                      <a:pt x="21114" y="5"/>
                    </a:lnTo>
                    <a:close/>
                  </a:path>
                </a:pathLst>
              </a:cu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4" name="Arc 74"/>
              <p:cNvSpPr>
                <a:spLocks/>
              </p:cNvSpPr>
              <p:nvPr userDrawn="1"/>
            </p:nvSpPr>
            <p:spPr bwMode="ltGray">
              <a:xfrm>
                <a:off x="692" y="895"/>
                <a:ext cx="267" cy="209"/>
              </a:xfrm>
              <a:custGeom>
                <a:avLst/>
                <a:gdLst>
                  <a:gd name="T0" fmla="*/ 255 w 38387"/>
                  <a:gd name="T1" fmla="*/ 0 h 30163"/>
                  <a:gd name="T2" fmla="*/ 0 w 38387"/>
                  <a:gd name="T3" fmla="*/ 154 h 30163"/>
                  <a:gd name="T4" fmla="*/ 117 w 38387"/>
                  <a:gd name="T5" fmla="*/ 59 h 30163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8387" h="30163" fill="none" extrusionOk="0">
                    <a:moveTo>
                      <a:pt x="36617" y="-1"/>
                    </a:moveTo>
                    <a:cubicBezTo>
                      <a:pt x="37784" y="2703"/>
                      <a:pt x="38387" y="5617"/>
                      <a:pt x="38387" y="8563"/>
                    </a:cubicBezTo>
                    <a:cubicBezTo>
                      <a:pt x="38387" y="20492"/>
                      <a:pt x="28716" y="30163"/>
                      <a:pt x="16787" y="30163"/>
                    </a:cubicBezTo>
                    <a:cubicBezTo>
                      <a:pt x="10269" y="30163"/>
                      <a:pt x="4101" y="27220"/>
                      <a:pt x="0" y="22155"/>
                    </a:cubicBezTo>
                  </a:path>
                  <a:path w="38387" h="30163" stroke="0" extrusionOk="0">
                    <a:moveTo>
                      <a:pt x="36617" y="-1"/>
                    </a:moveTo>
                    <a:cubicBezTo>
                      <a:pt x="37784" y="2703"/>
                      <a:pt x="38387" y="5617"/>
                      <a:pt x="38387" y="8563"/>
                    </a:cubicBezTo>
                    <a:cubicBezTo>
                      <a:pt x="38387" y="20492"/>
                      <a:pt x="28716" y="30163"/>
                      <a:pt x="16787" y="30163"/>
                    </a:cubicBezTo>
                    <a:cubicBezTo>
                      <a:pt x="10269" y="30163"/>
                      <a:pt x="4101" y="27220"/>
                      <a:pt x="0" y="22155"/>
                    </a:cubicBezTo>
                    <a:lnTo>
                      <a:pt x="16787" y="8563"/>
                    </a:lnTo>
                    <a:lnTo>
                      <a:pt x="36617" y="-1"/>
                    </a:lnTo>
                    <a:close/>
                  </a:path>
                </a:pathLst>
              </a:cu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5" name="Arc 75"/>
              <p:cNvSpPr>
                <a:spLocks/>
              </p:cNvSpPr>
              <p:nvPr userDrawn="1"/>
            </p:nvSpPr>
            <p:spPr bwMode="ltGray">
              <a:xfrm flipV="1">
                <a:off x="834" y="893"/>
                <a:ext cx="288" cy="322"/>
              </a:xfrm>
              <a:custGeom>
                <a:avLst/>
                <a:gdLst>
                  <a:gd name="T0" fmla="*/ 147 w 21600"/>
                  <a:gd name="T1" fmla="*/ 322 h 24179"/>
                  <a:gd name="T2" fmla="*/ 9 w 21600"/>
                  <a:gd name="T3" fmla="*/ 0 h 24179"/>
                  <a:gd name="T4" fmla="*/ 288 w 21600"/>
                  <a:gd name="T5" fmla="*/ 71 h 24179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4179" fill="none" extrusionOk="0">
                    <a:moveTo>
                      <a:pt x="10995" y="24178"/>
                    </a:moveTo>
                    <a:cubicBezTo>
                      <a:pt x="4202" y="20350"/>
                      <a:pt x="0" y="13158"/>
                      <a:pt x="0" y="5361"/>
                    </a:cubicBezTo>
                    <a:cubicBezTo>
                      <a:pt x="-1" y="3552"/>
                      <a:pt x="227" y="1751"/>
                      <a:pt x="675" y="-1"/>
                    </a:cubicBezTo>
                  </a:path>
                  <a:path w="21600" h="24179" stroke="0" extrusionOk="0">
                    <a:moveTo>
                      <a:pt x="10995" y="24178"/>
                    </a:moveTo>
                    <a:cubicBezTo>
                      <a:pt x="4202" y="20350"/>
                      <a:pt x="0" y="13158"/>
                      <a:pt x="0" y="5361"/>
                    </a:cubicBezTo>
                    <a:cubicBezTo>
                      <a:pt x="-1" y="3552"/>
                      <a:pt x="227" y="1751"/>
                      <a:pt x="675" y="-1"/>
                    </a:cubicBezTo>
                    <a:lnTo>
                      <a:pt x="21600" y="5361"/>
                    </a:lnTo>
                    <a:lnTo>
                      <a:pt x="10995" y="24178"/>
                    </a:lnTo>
                    <a:close/>
                  </a:path>
                </a:pathLst>
              </a:cu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6" name="Arc 76"/>
              <p:cNvSpPr>
                <a:spLocks/>
              </p:cNvSpPr>
              <p:nvPr userDrawn="1"/>
            </p:nvSpPr>
            <p:spPr bwMode="ltGray">
              <a:xfrm flipV="1">
                <a:off x="1124" y="888"/>
                <a:ext cx="288" cy="329"/>
              </a:xfrm>
              <a:custGeom>
                <a:avLst/>
                <a:gdLst>
                  <a:gd name="T0" fmla="*/ 280 w 21600"/>
                  <a:gd name="T1" fmla="*/ 0 h 24653"/>
                  <a:gd name="T2" fmla="*/ 118 w 21600"/>
                  <a:gd name="T3" fmla="*/ 329 h 24653"/>
                  <a:gd name="T4" fmla="*/ 0 w 21600"/>
                  <a:gd name="T5" fmla="*/ 66 h 24653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4653" fill="none" extrusionOk="0">
                    <a:moveTo>
                      <a:pt x="21029" y="-1"/>
                    </a:moveTo>
                    <a:cubicBezTo>
                      <a:pt x="21408" y="1616"/>
                      <a:pt x="21600" y="3272"/>
                      <a:pt x="21600" y="4933"/>
                    </a:cubicBezTo>
                    <a:cubicBezTo>
                      <a:pt x="21600" y="13452"/>
                      <a:pt x="16591" y="21176"/>
                      <a:pt x="8813" y="24653"/>
                    </a:cubicBezTo>
                  </a:path>
                  <a:path w="21600" h="24653" stroke="0" extrusionOk="0">
                    <a:moveTo>
                      <a:pt x="21029" y="-1"/>
                    </a:moveTo>
                    <a:cubicBezTo>
                      <a:pt x="21408" y="1616"/>
                      <a:pt x="21600" y="3272"/>
                      <a:pt x="21600" y="4933"/>
                    </a:cubicBezTo>
                    <a:cubicBezTo>
                      <a:pt x="21600" y="13452"/>
                      <a:pt x="16591" y="21176"/>
                      <a:pt x="8813" y="24653"/>
                    </a:cubicBezTo>
                    <a:lnTo>
                      <a:pt x="0" y="4933"/>
                    </a:lnTo>
                    <a:lnTo>
                      <a:pt x="21029" y="-1"/>
                    </a:lnTo>
                    <a:close/>
                  </a:path>
                </a:pathLst>
              </a:cu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7" name="Line 77"/>
              <p:cNvSpPr>
                <a:spLocks noChangeShapeType="1"/>
              </p:cNvSpPr>
              <p:nvPr userDrawn="1"/>
            </p:nvSpPr>
            <p:spPr bwMode="ltGray">
              <a:xfrm flipV="1">
                <a:off x="720" y="891"/>
                <a:ext cx="417" cy="327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8" name="Line 78"/>
              <p:cNvSpPr>
                <a:spLocks noChangeShapeType="1"/>
              </p:cNvSpPr>
              <p:nvPr userDrawn="1"/>
            </p:nvSpPr>
            <p:spPr bwMode="ltGray">
              <a:xfrm>
                <a:off x="771" y="891"/>
                <a:ext cx="300" cy="324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9" name="Arc 79"/>
              <p:cNvSpPr>
                <a:spLocks/>
              </p:cNvSpPr>
              <p:nvPr userDrawn="1"/>
            </p:nvSpPr>
            <p:spPr bwMode="ltGray">
              <a:xfrm flipV="1">
                <a:off x="2708" y="954"/>
                <a:ext cx="727" cy="619"/>
              </a:xfrm>
              <a:custGeom>
                <a:avLst/>
                <a:gdLst>
                  <a:gd name="T0" fmla="*/ 174 w 18917"/>
                  <a:gd name="T1" fmla="*/ 619 h 16117"/>
                  <a:gd name="T2" fmla="*/ 0 w 18917"/>
                  <a:gd name="T3" fmla="*/ 400 h 16117"/>
                  <a:gd name="T4" fmla="*/ 727 w 18917"/>
                  <a:gd name="T5" fmla="*/ 0 h 161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8917" h="16117" fill="none" extrusionOk="0">
                    <a:moveTo>
                      <a:pt x="4536" y="16116"/>
                    </a:moveTo>
                    <a:cubicBezTo>
                      <a:pt x="2713" y="14490"/>
                      <a:pt x="1179" y="12565"/>
                      <a:pt x="-1" y="10426"/>
                    </a:cubicBezTo>
                  </a:path>
                  <a:path w="18917" h="16117" stroke="0" extrusionOk="0">
                    <a:moveTo>
                      <a:pt x="4536" y="16116"/>
                    </a:moveTo>
                    <a:cubicBezTo>
                      <a:pt x="2713" y="14490"/>
                      <a:pt x="1179" y="12565"/>
                      <a:pt x="-1" y="10426"/>
                    </a:cubicBezTo>
                    <a:lnTo>
                      <a:pt x="18917" y="0"/>
                    </a:lnTo>
                    <a:lnTo>
                      <a:pt x="4536" y="16116"/>
                    </a:lnTo>
                    <a:close/>
                  </a:path>
                </a:pathLst>
              </a:cu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20" name="Arc 80"/>
              <p:cNvSpPr>
                <a:spLocks/>
              </p:cNvSpPr>
              <p:nvPr userDrawn="1"/>
            </p:nvSpPr>
            <p:spPr bwMode="ltGray">
              <a:xfrm>
                <a:off x="3076" y="922"/>
                <a:ext cx="425" cy="215"/>
              </a:xfrm>
              <a:custGeom>
                <a:avLst/>
                <a:gdLst>
                  <a:gd name="T0" fmla="*/ 425 w 42771"/>
                  <a:gd name="T1" fmla="*/ 33 h 21600"/>
                  <a:gd name="T2" fmla="*/ 0 w 42771"/>
                  <a:gd name="T3" fmla="*/ 27 h 21600"/>
                  <a:gd name="T4" fmla="*/ 213 w 42771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2771" h="21600" fill="none" extrusionOk="0">
                    <a:moveTo>
                      <a:pt x="42771" y="3334"/>
                    </a:moveTo>
                    <a:cubicBezTo>
                      <a:pt x="41128" y="13848"/>
                      <a:pt x="32072" y="21599"/>
                      <a:pt x="21430" y="21600"/>
                    </a:cubicBezTo>
                    <a:cubicBezTo>
                      <a:pt x="10545" y="21600"/>
                      <a:pt x="1361" y="13501"/>
                      <a:pt x="-1" y="2703"/>
                    </a:cubicBezTo>
                  </a:path>
                  <a:path w="42771" h="21600" stroke="0" extrusionOk="0">
                    <a:moveTo>
                      <a:pt x="42771" y="3334"/>
                    </a:moveTo>
                    <a:cubicBezTo>
                      <a:pt x="41128" y="13848"/>
                      <a:pt x="32072" y="21599"/>
                      <a:pt x="21430" y="21600"/>
                    </a:cubicBezTo>
                    <a:cubicBezTo>
                      <a:pt x="10545" y="21600"/>
                      <a:pt x="1361" y="13501"/>
                      <a:pt x="-1" y="2703"/>
                    </a:cubicBezTo>
                    <a:lnTo>
                      <a:pt x="21430" y="0"/>
                    </a:lnTo>
                    <a:lnTo>
                      <a:pt x="42771" y="3334"/>
                    </a:lnTo>
                    <a:close/>
                  </a:path>
                </a:pathLst>
              </a:cu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21" name="Arc 81"/>
              <p:cNvSpPr>
                <a:spLocks/>
              </p:cNvSpPr>
              <p:nvPr userDrawn="1"/>
            </p:nvSpPr>
            <p:spPr bwMode="ltGray">
              <a:xfrm flipH="1" flipV="1">
                <a:off x="3441" y="1037"/>
                <a:ext cx="288" cy="144"/>
              </a:xfrm>
              <a:custGeom>
                <a:avLst/>
                <a:gdLst>
                  <a:gd name="T0" fmla="*/ 288 w 43129"/>
                  <a:gd name="T1" fmla="*/ 9 h 21600"/>
                  <a:gd name="T2" fmla="*/ 0 w 43129"/>
                  <a:gd name="T3" fmla="*/ 7 h 21600"/>
                  <a:gd name="T4" fmla="*/ 144 w 43129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3129" h="21600" fill="none" extrusionOk="0">
                    <a:moveTo>
                      <a:pt x="43128" y="1347"/>
                    </a:moveTo>
                    <a:cubicBezTo>
                      <a:pt x="42417" y="12731"/>
                      <a:pt x="32976" y="21599"/>
                      <a:pt x="21571" y="21600"/>
                    </a:cubicBezTo>
                    <a:cubicBezTo>
                      <a:pt x="10074" y="21600"/>
                      <a:pt x="593" y="12595"/>
                      <a:pt x="-1" y="1115"/>
                    </a:cubicBezTo>
                  </a:path>
                  <a:path w="43129" h="21600" stroke="0" extrusionOk="0">
                    <a:moveTo>
                      <a:pt x="43128" y="1347"/>
                    </a:moveTo>
                    <a:cubicBezTo>
                      <a:pt x="42417" y="12731"/>
                      <a:pt x="32976" y="21599"/>
                      <a:pt x="21571" y="21600"/>
                    </a:cubicBezTo>
                    <a:cubicBezTo>
                      <a:pt x="10074" y="21600"/>
                      <a:pt x="593" y="12595"/>
                      <a:pt x="-1" y="1115"/>
                    </a:cubicBezTo>
                    <a:lnTo>
                      <a:pt x="21571" y="0"/>
                    </a:lnTo>
                    <a:lnTo>
                      <a:pt x="43128" y="1347"/>
                    </a:lnTo>
                    <a:close/>
                  </a:path>
                </a:pathLst>
              </a:cu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22" name="Arc 82"/>
              <p:cNvSpPr>
                <a:spLocks/>
              </p:cNvSpPr>
              <p:nvPr userDrawn="1"/>
            </p:nvSpPr>
            <p:spPr bwMode="ltGray">
              <a:xfrm flipH="1" flipV="1">
                <a:off x="2745" y="1045"/>
                <a:ext cx="201" cy="130"/>
              </a:xfrm>
              <a:custGeom>
                <a:avLst/>
                <a:gdLst>
                  <a:gd name="T0" fmla="*/ 196 w 43200"/>
                  <a:gd name="T1" fmla="*/ 0 h 28005"/>
                  <a:gd name="T2" fmla="*/ 4 w 43200"/>
                  <a:gd name="T3" fmla="*/ 3 h 28005"/>
                  <a:gd name="T4" fmla="*/ 100 w 43200"/>
                  <a:gd name="T5" fmla="*/ 30 h 280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3200" h="28005" fill="none" extrusionOk="0">
                    <a:moveTo>
                      <a:pt x="42228" y="0"/>
                    </a:moveTo>
                    <a:cubicBezTo>
                      <a:pt x="42872" y="2074"/>
                      <a:pt x="43200" y="4233"/>
                      <a:pt x="43200" y="6405"/>
                    </a:cubicBezTo>
                    <a:cubicBezTo>
                      <a:pt x="43200" y="18334"/>
                      <a:pt x="33529" y="28005"/>
                      <a:pt x="21600" y="28005"/>
                    </a:cubicBezTo>
                    <a:cubicBezTo>
                      <a:pt x="9670" y="28005"/>
                      <a:pt x="0" y="18334"/>
                      <a:pt x="0" y="6405"/>
                    </a:cubicBezTo>
                    <a:cubicBezTo>
                      <a:pt x="-1" y="4481"/>
                      <a:pt x="257" y="2565"/>
                      <a:pt x="764" y="710"/>
                    </a:cubicBezTo>
                  </a:path>
                  <a:path w="43200" h="28005" stroke="0" extrusionOk="0">
                    <a:moveTo>
                      <a:pt x="42228" y="0"/>
                    </a:moveTo>
                    <a:cubicBezTo>
                      <a:pt x="42872" y="2074"/>
                      <a:pt x="43200" y="4233"/>
                      <a:pt x="43200" y="6405"/>
                    </a:cubicBezTo>
                    <a:cubicBezTo>
                      <a:pt x="43200" y="18334"/>
                      <a:pt x="33529" y="28005"/>
                      <a:pt x="21600" y="28005"/>
                    </a:cubicBezTo>
                    <a:cubicBezTo>
                      <a:pt x="9670" y="28005"/>
                      <a:pt x="0" y="18334"/>
                      <a:pt x="0" y="6405"/>
                    </a:cubicBezTo>
                    <a:cubicBezTo>
                      <a:pt x="-1" y="4481"/>
                      <a:pt x="257" y="2565"/>
                      <a:pt x="764" y="710"/>
                    </a:cubicBezTo>
                    <a:lnTo>
                      <a:pt x="21600" y="6405"/>
                    </a:lnTo>
                    <a:lnTo>
                      <a:pt x="42228" y="0"/>
                    </a:lnTo>
                    <a:close/>
                  </a:path>
                </a:pathLst>
              </a:cu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23" name="Line 83"/>
              <p:cNvSpPr>
                <a:spLocks noChangeShapeType="1"/>
              </p:cNvSpPr>
              <p:nvPr userDrawn="1"/>
            </p:nvSpPr>
            <p:spPr bwMode="ltGray">
              <a:xfrm>
                <a:off x="2784" y="960"/>
                <a:ext cx="219" cy="216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24" name="Line 84"/>
              <p:cNvSpPr>
                <a:spLocks noChangeShapeType="1"/>
              </p:cNvSpPr>
              <p:nvPr userDrawn="1"/>
            </p:nvSpPr>
            <p:spPr bwMode="ltGray">
              <a:xfrm>
                <a:off x="3282" y="951"/>
                <a:ext cx="300" cy="222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25" name="Line 85"/>
              <p:cNvSpPr>
                <a:spLocks noChangeShapeType="1"/>
              </p:cNvSpPr>
              <p:nvPr userDrawn="1"/>
            </p:nvSpPr>
            <p:spPr bwMode="ltGray">
              <a:xfrm flipH="1">
                <a:off x="2976" y="951"/>
                <a:ext cx="300" cy="222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26" name="Line 86"/>
              <p:cNvSpPr>
                <a:spLocks noChangeShapeType="1"/>
              </p:cNvSpPr>
              <p:nvPr userDrawn="1"/>
            </p:nvSpPr>
            <p:spPr bwMode="ltGray">
              <a:xfrm>
                <a:off x="3279" y="951"/>
                <a:ext cx="0" cy="225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27" name="Line 87"/>
              <p:cNvSpPr>
                <a:spLocks noChangeShapeType="1"/>
              </p:cNvSpPr>
              <p:nvPr userDrawn="1"/>
            </p:nvSpPr>
            <p:spPr bwMode="ltGray">
              <a:xfrm>
                <a:off x="3579" y="951"/>
                <a:ext cx="0" cy="297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28" name="Line 88"/>
              <p:cNvSpPr>
                <a:spLocks noChangeShapeType="1"/>
              </p:cNvSpPr>
              <p:nvPr userDrawn="1"/>
            </p:nvSpPr>
            <p:spPr bwMode="ltGray">
              <a:xfrm>
                <a:off x="288" y="1176"/>
                <a:ext cx="3540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</p:grpSp>
      </p:grpSp>
      <p:sp>
        <p:nvSpPr>
          <p:cNvPr id="250969" name="Rectangle 89"/>
          <p:cNvSpPr>
            <a:spLocks noGrp="1" noChangeArrowheads="1"/>
          </p:cNvSpPr>
          <p:nvPr>
            <p:ph type="ctrTitle"/>
          </p:nvPr>
        </p:nvSpPr>
        <p:spPr>
          <a:xfrm>
            <a:off x="990600" y="17526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pt-BR" noProof="0" smtClean="0"/>
              <a:t>Clique para editar o estilo do título mestre</a:t>
            </a:r>
          </a:p>
        </p:txBody>
      </p:sp>
      <p:sp>
        <p:nvSpPr>
          <p:cNvPr id="250970" name="Rectangle 90" descr="Rectangle: Click to edit Master text styles&#10;Second level&#10;Third level&#10;Fourth level&#10;Fifth level"/>
          <p:cNvSpPr>
            <a:spLocks noGrp="1" noChangeArrowheads="1"/>
          </p:cNvSpPr>
          <p:nvPr>
            <p:ph type="subTitle" idx="1"/>
          </p:nvPr>
        </p:nvSpPr>
        <p:spPr>
          <a:xfrm>
            <a:off x="990600" y="3886200"/>
            <a:ext cx="6400800" cy="17526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pt-BR" noProof="0" smtClean="0"/>
              <a:t>Clique para editar o estilo do subtítulo mestre</a:t>
            </a:r>
          </a:p>
        </p:txBody>
      </p:sp>
      <p:sp>
        <p:nvSpPr>
          <p:cNvPr id="91" name="Rectangle 91"/>
          <p:cNvSpPr>
            <a:spLocks noGrp="1" noChangeArrowheads="1"/>
          </p:cNvSpPr>
          <p:nvPr>
            <p:ph type="dt" sz="half" idx="10"/>
          </p:nvPr>
        </p:nvSpPr>
        <p:spPr>
          <a:xfrm>
            <a:off x="7239000" y="6248400"/>
            <a:ext cx="1339850" cy="457200"/>
          </a:xfrm>
        </p:spPr>
        <p:txBody>
          <a:bodyPr/>
          <a:lstStyle>
            <a:lvl1pPr algn="ctr">
              <a:defRPr smtClean="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2" name="Rectangle 92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3" name="Rectangle 93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pt-BR"/>
              <a:t>Página </a:t>
            </a:r>
            <a:fld id="{54074FEC-BAED-46B9-A98F-F1EDD5CB172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160420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8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8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8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Página </a:t>
            </a:r>
            <a:fld id="{D6E54C3B-4232-4A4F-B8C1-2E001790B11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990723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10350" y="304800"/>
            <a:ext cx="2000250" cy="5715000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09600" y="304800"/>
            <a:ext cx="5848350" cy="5715000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8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8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8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Página </a:t>
            </a:r>
            <a:fld id="{E2FE8BE8-1445-4CAD-8D4C-B0E4E47E68A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730740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8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8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8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Página </a:t>
            </a:r>
            <a:fld id="{C6850689-446F-4C4B-B8AB-C90EDCB7449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11499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Rectangle 8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8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8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Página </a:t>
            </a:r>
            <a:fld id="{E1D84825-1B7F-4F1F-AB58-F2760F66B02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434236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9050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800600" y="19050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8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8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8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Página </a:t>
            </a:r>
            <a:fld id="{F1BB591F-EFE0-40DA-B161-52912AE51912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442387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Rectangle 8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8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Rectangle 8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Página </a:t>
            </a:r>
            <a:fld id="{DA8B11EE-7AEE-4953-A5F3-068753E31A6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275831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Rectangle 8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8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8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Página </a:t>
            </a:r>
            <a:fld id="{E796DE46-3722-4366-B677-C878177AF4A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817074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Rectangle 8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8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Página </a:t>
            </a:r>
            <a:fld id="{FA4FC51A-8BFB-4AE7-A424-FEAE947C663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80829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Rectangle 8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8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8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Página </a:t>
            </a:r>
            <a:fld id="{2905A901-03DA-4908-A43E-3D9D9344E8C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557305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Rectangle 8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8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8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Página </a:t>
            </a:r>
            <a:fld id="{E04A5BE0-1A58-47A7-8D86-076BE50C39CE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737554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grpSp>
          <p:nvGrpSpPr>
            <p:cNvPr id="1032" name="Group 3"/>
            <p:cNvGrpSpPr>
              <a:grpSpLocks/>
            </p:cNvGrpSpPr>
            <p:nvPr/>
          </p:nvGrpSpPr>
          <p:grpSpPr bwMode="auto">
            <a:xfrm>
              <a:off x="0" y="0"/>
              <a:ext cx="5760" cy="4320"/>
              <a:chOff x="0" y="0"/>
              <a:chExt cx="5760" cy="4320"/>
            </a:xfrm>
          </p:grpSpPr>
          <p:grpSp>
            <p:nvGrpSpPr>
              <p:cNvPr id="1057" name="Group 4"/>
              <p:cNvGrpSpPr>
                <a:grpSpLocks/>
              </p:cNvGrpSpPr>
              <p:nvPr/>
            </p:nvGrpSpPr>
            <p:grpSpPr bwMode="auto">
              <a:xfrm>
                <a:off x="0" y="192"/>
                <a:ext cx="5760" cy="4032"/>
                <a:chOff x="0" y="192"/>
                <a:chExt cx="5760" cy="4032"/>
              </a:xfrm>
            </p:grpSpPr>
            <p:sp>
              <p:nvSpPr>
                <p:cNvPr id="1088" name="Line 5"/>
                <p:cNvSpPr>
                  <a:spLocks noChangeShapeType="1"/>
                </p:cNvSpPr>
                <p:nvPr/>
              </p:nvSpPr>
              <p:spPr bwMode="white">
                <a:xfrm>
                  <a:off x="0" y="192"/>
                  <a:ext cx="5760" cy="0"/>
                </a:xfrm>
                <a:prstGeom prst="line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1089" name="Line 6"/>
                <p:cNvSpPr>
                  <a:spLocks noChangeShapeType="1"/>
                </p:cNvSpPr>
                <p:nvPr/>
              </p:nvSpPr>
              <p:spPr bwMode="white">
                <a:xfrm>
                  <a:off x="0" y="384"/>
                  <a:ext cx="5760" cy="0"/>
                </a:xfrm>
                <a:prstGeom prst="line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1090" name="Line 7"/>
                <p:cNvSpPr>
                  <a:spLocks noChangeShapeType="1"/>
                </p:cNvSpPr>
                <p:nvPr/>
              </p:nvSpPr>
              <p:spPr bwMode="white">
                <a:xfrm>
                  <a:off x="0" y="576"/>
                  <a:ext cx="5760" cy="0"/>
                </a:xfrm>
                <a:prstGeom prst="line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1091" name="Line 8"/>
                <p:cNvSpPr>
                  <a:spLocks noChangeShapeType="1"/>
                </p:cNvSpPr>
                <p:nvPr/>
              </p:nvSpPr>
              <p:spPr bwMode="white">
                <a:xfrm>
                  <a:off x="0" y="768"/>
                  <a:ext cx="5760" cy="0"/>
                </a:xfrm>
                <a:prstGeom prst="line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1092" name="Line 9"/>
                <p:cNvSpPr>
                  <a:spLocks noChangeShapeType="1"/>
                </p:cNvSpPr>
                <p:nvPr/>
              </p:nvSpPr>
              <p:spPr bwMode="white">
                <a:xfrm>
                  <a:off x="0" y="960"/>
                  <a:ext cx="5760" cy="0"/>
                </a:xfrm>
                <a:prstGeom prst="line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1093" name="Line 10"/>
                <p:cNvSpPr>
                  <a:spLocks noChangeShapeType="1"/>
                </p:cNvSpPr>
                <p:nvPr/>
              </p:nvSpPr>
              <p:spPr bwMode="white">
                <a:xfrm>
                  <a:off x="0" y="1152"/>
                  <a:ext cx="5760" cy="0"/>
                </a:xfrm>
                <a:prstGeom prst="line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1094" name="Line 11"/>
                <p:cNvSpPr>
                  <a:spLocks noChangeShapeType="1"/>
                </p:cNvSpPr>
                <p:nvPr/>
              </p:nvSpPr>
              <p:spPr bwMode="white">
                <a:xfrm>
                  <a:off x="0" y="1344"/>
                  <a:ext cx="5760" cy="0"/>
                </a:xfrm>
                <a:prstGeom prst="line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1095" name="Line 12"/>
                <p:cNvSpPr>
                  <a:spLocks noChangeShapeType="1"/>
                </p:cNvSpPr>
                <p:nvPr/>
              </p:nvSpPr>
              <p:spPr bwMode="white">
                <a:xfrm>
                  <a:off x="0" y="1536"/>
                  <a:ext cx="5760" cy="0"/>
                </a:xfrm>
                <a:prstGeom prst="line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1096" name="Line 13"/>
                <p:cNvSpPr>
                  <a:spLocks noChangeShapeType="1"/>
                </p:cNvSpPr>
                <p:nvPr/>
              </p:nvSpPr>
              <p:spPr bwMode="white">
                <a:xfrm>
                  <a:off x="0" y="1728"/>
                  <a:ext cx="5760" cy="0"/>
                </a:xfrm>
                <a:prstGeom prst="line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1097" name="Line 14"/>
                <p:cNvSpPr>
                  <a:spLocks noChangeShapeType="1"/>
                </p:cNvSpPr>
                <p:nvPr/>
              </p:nvSpPr>
              <p:spPr bwMode="white">
                <a:xfrm>
                  <a:off x="0" y="1920"/>
                  <a:ext cx="5760" cy="0"/>
                </a:xfrm>
                <a:prstGeom prst="line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1098" name="Line 15"/>
                <p:cNvSpPr>
                  <a:spLocks noChangeShapeType="1"/>
                </p:cNvSpPr>
                <p:nvPr/>
              </p:nvSpPr>
              <p:spPr bwMode="white">
                <a:xfrm>
                  <a:off x="0" y="2112"/>
                  <a:ext cx="5760" cy="0"/>
                </a:xfrm>
                <a:prstGeom prst="line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1099" name="Line 16"/>
                <p:cNvSpPr>
                  <a:spLocks noChangeShapeType="1"/>
                </p:cNvSpPr>
                <p:nvPr/>
              </p:nvSpPr>
              <p:spPr bwMode="white">
                <a:xfrm>
                  <a:off x="0" y="2304"/>
                  <a:ext cx="5760" cy="0"/>
                </a:xfrm>
                <a:prstGeom prst="line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1100" name="Line 17"/>
                <p:cNvSpPr>
                  <a:spLocks noChangeShapeType="1"/>
                </p:cNvSpPr>
                <p:nvPr/>
              </p:nvSpPr>
              <p:spPr bwMode="white">
                <a:xfrm>
                  <a:off x="0" y="2496"/>
                  <a:ext cx="5760" cy="0"/>
                </a:xfrm>
                <a:prstGeom prst="line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1101" name="Line 18"/>
                <p:cNvSpPr>
                  <a:spLocks noChangeShapeType="1"/>
                </p:cNvSpPr>
                <p:nvPr/>
              </p:nvSpPr>
              <p:spPr bwMode="white">
                <a:xfrm>
                  <a:off x="0" y="2688"/>
                  <a:ext cx="5760" cy="0"/>
                </a:xfrm>
                <a:prstGeom prst="line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1102" name="Line 19"/>
                <p:cNvSpPr>
                  <a:spLocks noChangeShapeType="1"/>
                </p:cNvSpPr>
                <p:nvPr/>
              </p:nvSpPr>
              <p:spPr bwMode="white">
                <a:xfrm>
                  <a:off x="0" y="2880"/>
                  <a:ext cx="5760" cy="0"/>
                </a:xfrm>
                <a:prstGeom prst="line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1103" name="Line 20"/>
                <p:cNvSpPr>
                  <a:spLocks noChangeShapeType="1"/>
                </p:cNvSpPr>
                <p:nvPr/>
              </p:nvSpPr>
              <p:spPr bwMode="white">
                <a:xfrm>
                  <a:off x="0" y="3072"/>
                  <a:ext cx="5760" cy="0"/>
                </a:xfrm>
                <a:prstGeom prst="line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1104" name="Line 21"/>
                <p:cNvSpPr>
                  <a:spLocks noChangeShapeType="1"/>
                </p:cNvSpPr>
                <p:nvPr/>
              </p:nvSpPr>
              <p:spPr bwMode="white">
                <a:xfrm>
                  <a:off x="0" y="3264"/>
                  <a:ext cx="5760" cy="0"/>
                </a:xfrm>
                <a:prstGeom prst="line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1105" name="Line 22"/>
                <p:cNvSpPr>
                  <a:spLocks noChangeShapeType="1"/>
                </p:cNvSpPr>
                <p:nvPr/>
              </p:nvSpPr>
              <p:spPr bwMode="white">
                <a:xfrm>
                  <a:off x="0" y="3456"/>
                  <a:ext cx="5760" cy="0"/>
                </a:xfrm>
                <a:prstGeom prst="line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1106" name="Line 23"/>
                <p:cNvSpPr>
                  <a:spLocks noChangeShapeType="1"/>
                </p:cNvSpPr>
                <p:nvPr/>
              </p:nvSpPr>
              <p:spPr bwMode="white">
                <a:xfrm>
                  <a:off x="0" y="3648"/>
                  <a:ext cx="5760" cy="0"/>
                </a:xfrm>
                <a:prstGeom prst="line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1107" name="Line 24"/>
                <p:cNvSpPr>
                  <a:spLocks noChangeShapeType="1"/>
                </p:cNvSpPr>
                <p:nvPr/>
              </p:nvSpPr>
              <p:spPr bwMode="white">
                <a:xfrm>
                  <a:off x="0" y="3840"/>
                  <a:ext cx="5760" cy="0"/>
                </a:xfrm>
                <a:prstGeom prst="line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1108" name="Line 25"/>
                <p:cNvSpPr>
                  <a:spLocks noChangeShapeType="1"/>
                </p:cNvSpPr>
                <p:nvPr/>
              </p:nvSpPr>
              <p:spPr bwMode="white">
                <a:xfrm>
                  <a:off x="0" y="4032"/>
                  <a:ext cx="5760" cy="0"/>
                </a:xfrm>
                <a:prstGeom prst="line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1109" name="Line 26"/>
                <p:cNvSpPr>
                  <a:spLocks noChangeShapeType="1"/>
                </p:cNvSpPr>
                <p:nvPr/>
              </p:nvSpPr>
              <p:spPr bwMode="white">
                <a:xfrm>
                  <a:off x="0" y="4224"/>
                  <a:ext cx="5760" cy="0"/>
                </a:xfrm>
                <a:prstGeom prst="line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</p:grpSp>
          <p:grpSp>
            <p:nvGrpSpPr>
              <p:cNvPr id="1058" name="Group 27"/>
              <p:cNvGrpSpPr>
                <a:grpSpLocks/>
              </p:cNvGrpSpPr>
              <p:nvPr/>
            </p:nvGrpSpPr>
            <p:grpSpPr bwMode="auto">
              <a:xfrm>
                <a:off x="192" y="0"/>
                <a:ext cx="5376" cy="4320"/>
                <a:chOff x="192" y="0"/>
                <a:chExt cx="5376" cy="4320"/>
              </a:xfrm>
            </p:grpSpPr>
            <p:sp>
              <p:nvSpPr>
                <p:cNvPr id="1059" name="Line 28"/>
                <p:cNvSpPr>
                  <a:spLocks noChangeShapeType="1"/>
                </p:cNvSpPr>
                <p:nvPr/>
              </p:nvSpPr>
              <p:spPr bwMode="white">
                <a:xfrm>
                  <a:off x="192" y="0"/>
                  <a:ext cx="0" cy="4320"/>
                </a:xfrm>
                <a:prstGeom prst="line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1060" name="Line 29"/>
                <p:cNvSpPr>
                  <a:spLocks noChangeShapeType="1"/>
                </p:cNvSpPr>
                <p:nvPr/>
              </p:nvSpPr>
              <p:spPr bwMode="white">
                <a:xfrm>
                  <a:off x="384" y="0"/>
                  <a:ext cx="0" cy="4320"/>
                </a:xfrm>
                <a:prstGeom prst="line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1061" name="Line 30"/>
                <p:cNvSpPr>
                  <a:spLocks noChangeShapeType="1"/>
                </p:cNvSpPr>
                <p:nvPr/>
              </p:nvSpPr>
              <p:spPr bwMode="white">
                <a:xfrm>
                  <a:off x="576" y="0"/>
                  <a:ext cx="0" cy="4320"/>
                </a:xfrm>
                <a:prstGeom prst="line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1062" name="Line 31"/>
                <p:cNvSpPr>
                  <a:spLocks noChangeShapeType="1"/>
                </p:cNvSpPr>
                <p:nvPr/>
              </p:nvSpPr>
              <p:spPr bwMode="white">
                <a:xfrm>
                  <a:off x="768" y="0"/>
                  <a:ext cx="0" cy="4320"/>
                </a:xfrm>
                <a:prstGeom prst="line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1063" name="Line 32"/>
                <p:cNvSpPr>
                  <a:spLocks noChangeShapeType="1"/>
                </p:cNvSpPr>
                <p:nvPr/>
              </p:nvSpPr>
              <p:spPr bwMode="white">
                <a:xfrm>
                  <a:off x="960" y="0"/>
                  <a:ext cx="0" cy="4320"/>
                </a:xfrm>
                <a:prstGeom prst="line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1064" name="Line 33"/>
                <p:cNvSpPr>
                  <a:spLocks noChangeShapeType="1"/>
                </p:cNvSpPr>
                <p:nvPr/>
              </p:nvSpPr>
              <p:spPr bwMode="white">
                <a:xfrm>
                  <a:off x="1152" y="0"/>
                  <a:ext cx="0" cy="4320"/>
                </a:xfrm>
                <a:prstGeom prst="line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1065" name="Line 34"/>
                <p:cNvSpPr>
                  <a:spLocks noChangeShapeType="1"/>
                </p:cNvSpPr>
                <p:nvPr/>
              </p:nvSpPr>
              <p:spPr bwMode="white">
                <a:xfrm>
                  <a:off x="1344" y="0"/>
                  <a:ext cx="0" cy="4320"/>
                </a:xfrm>
                <a:prstGeom prst="line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1066" name="Line 35"/>
                <p:cNvSpPr>
                  <a:spLocks noChangeShapeType="1"/>
                </p:cNvSpPr>
                <p:nvPr/>
              </p:nvSpPr>
              <p:spPr bwMode="white">
                <a:xfrm>
                  <a:off x="1536" y="0"/>
                  <a:ext cx="0" cy="4320"/>
                </a:xfrm>
                <a:prstGeom prst="line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1067" name="Line 36"/>
                <p:cNvSpPr>
                  <a:spLocks noChangeShapeType="1"/>
                </p:cNvSpPr>
                <p:nvPr/>
              </p:nvSpPr>
              <p:spPr bwMode="white">
                <a:xfrm>
                  <a:off x="1728" y="0"/>
                  <a:ext cx="0" cy="4320"/>
                </a:xfrm>
                <a:prstGeom prst="line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1068" name="Line 37"/>
                <p:cNvSpPr>
                  <a:spLocks noChangeShapeType="1"/>
                </p:cNvSpPr>
                <p:nvPr/>
              </p:nvSpPr>
              <p:spPr bwMode="white">
                <a:xfrm>
                  <a:off x="1920" y="0"/>
                  <a:ext cx="0" cy="4320"/>
                </a:xfrm>
                <a:prstGeom prst="line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1069" name="Line 38"/>
                <p:cNvSpPr>
                  <a:spLocks noChangeShapeType="1"/>
                </p:cNvSpPr>
                <p:nvPr/>
              </p:nvSpPr>
              <p:spPr bwMode="white">
                <a:xfrm>
                  <a:off x="2112" y="0"/>
                  <a:ext cx="0" cy="4320"/>
                </a:xfrm>
                <a:prstGeom prst="line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1070" name="Line 39"/>
                <p:cNvSpPr>
                  <a:spLocks noChangeShapeType="1"/>
                </p:cNvSpPr>
                <p:nvPr/>
              </p:nvSpPr>
              <p:spPr bwMode="white">
                <a:xfrm>
                  <a:off x="2304" y="0"/>
                  <a:ext cx="0" cy="4320"/>
                </a:xfrm>
                <a:prstGeom prst="line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1071" name="Line 40"/>
                <p:cNvSpPr>
                  <a:spLocks noChangeShapeType="1"/>
                </p:cNvSpPr>
                <p:nvPr/>
              </p:nvSpPr>
              <p:spPr bwMode="white">
                <a:xfrm>
                  <a:off x="2496" y="0"/>
                  <a:ext cx="0" cy="4320"/>
                </a:xfrm>
                <a:prstGeom prst="line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1072" name="Line 41"/>
                <p:cNvSpPr>
                  <a:spLocks noChangeShapeType="1"/>
                </p:cNvSpPr>
                <p:nvPr/>
              </p:nvSpPr>
              <p:spPr bwMode="white">
                <a:xfrm>
                  <a:off x="2688" y="0"/>
                  <a:ext cx="0" cy="4320"/>
                </a:xfrm>
                <a:prstGeom prst="line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1073" name="Line 42"/>
                <p:cNvSpPr>
                  <a:spLocks noChangeShapeType="1"/>
                </p:cNvSpPr>
                <p:nvPr/>
              </p:nvSpPr>
              <p:spPr bwMode="white">
                <a:xfrm>
                  <a:off x="2880" y="0"/>
                  <a:ext cx="0" cy="4320"/>
                </a:xfrm>
                <a:prstGeom prst="line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1074" name="Line 43"/>
                <p:cNvSpPr>
                  <a:spLocks noChangeShapeType="1"/>
                </p:cNvSpPr>
                <p:nvPr/>
              </p:nvSpPr>
              <p:spPr bwMode="white">
                <a:xfrm>
                  <a:off x="3072" y="0"/>
                  <a:ext cx="0" cy="4320"/>
                </a:xfrm>
                <a:prstGeom prst="line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1075" name="Line 44"/>
                <p:cNvSpPr>
                  <a:spLocks noChangeShapeType="1"/>
                </p:cNvSpPr>
                <p:nvPr/>
              </p:nvSpPr>
              <p:spPr bwMode="white">
                <a:xfrm>
                  <a:off x="3264" y="0"/>
                  <a:ext cx="0" cy="4320"/>
                </a:xfrm>
                <a:prstGeom prst="line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1076" name="Line 45"/>
                <p:cNvSpPr>
                  <a:spLocks noChangeShapeType="1"/>
                </p:cNvSpPr>
                <p:nvPr/>
              </p:nvSpPr>
              <p:spPr bwMode="white">
                <a:xfrm>
                  <a:off x="3456" y="0"/>
                  <a:ext cx="0" cy="4320"/>
                </a:xfrm>
                <a:prstGeom prst="line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1077" name="Line 46"/>
                <p:cNvSpPr>
                  <a:spLocks noChangeShapeType="1"/>
                </p:cNvSpPr>
                <p:nvPr/>
              </p:nvSpPr>
              <p:spPr bwMode="white">
                <a:xfrm>
                  <a:off x="3648" y="0"/>
                  <a:ext cx="0" cy="4320"/>
                </a:xfrm>
                <a:prstGeom prst="line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1078" name="Line 47"/>
                <p:cNvSpPr>
                  <a:spLocks noChangeShapeType="1"/>
                </p:cNvSpPr>
                <p:nvPr/>
              </p:nvSpPr>
              <p:spPr bwMode="white">
                <a:xfrm>
                  <a:off x="3840" y="0"/>
                  <a:ext cx="0" cy="4320"/>
                </a:xfrm>
                <a:prstGeom prst="line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1079" name="Line 48"/>
                <p:cNvSpPr>
                  <a:spLocks noChangeShapeType="1"/>
                </p:cNvSpPr>
                <p:nvPr/>
              </p:nvSpPr>
              <p:spPr bwMode="white">
                <a:xfrm>
                  <a:off x="4032" y="0"/>
                  <a:ext cx="0" cy="4320"/>
                </a:xfrm>
                <a:prstGeom prst="line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1080" name="Line 49"/>
                <p:cNvSpPr>
                  <a:spLocks noChangeShapeType="1"/>
                </p:cNvSpPr>
                <p:nvPr/>
              </p:nvSpPr>
              <p:spPr bwMode="white">
                <a:xfrm>
                  <a:off x="4224" y="0"/>
                  <a:ext cx="0" cy="4320"/>
                </a:xfrm>
                <a:prstGeom prst="line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1081" name="Line 50"/>
                <p:cNvSpPr>
                  <a:spLocks noChangeShapeType="1"/>
                </p:cNvSpPr>
                <p:nvPr/>
              </p:nvSpPr>
              <p:spPr bwMode="white">
                <a:xfrm>
                  <a:off x="4416" y="0"/>
                  <a:ext cx="0" cy="4320"/>
                </a:xfrm>
                <a:prstGeom prst="line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1082" name="Line 51"/>
                <p:cNvSpPr>
                  <a:spLocks noChangeShapeType="1"/>
                </p:cNvSpPr>
                <p:nvPr/>
              </p:nvSpPr>
              <p:spPr bwMode="white">
                <a:xfrm>
                  <a:off x="4608" y="0"/>
                  <a:ext cx="0" cy="4320"/>
                </a:xfrm>
                <a:prstGeom prst="line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1083" name="Line 52"/>
                <p:cNvSpPr>
                  <a:spLocks noChangeShapeType="1"/>
                </p:cNvSpPr>
                <p:nvPr/>
              </p:nvSpPr>
              <p:spPr bwMode="white">
                <a:xfrm>
                  <a:off x="4800" y="0"/>
                  <a:ext cx="0" cy="4320"/>
                </a:xfrm>
                <a:prstGeom prst="line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1084" name="Line 53"/>
                <p:cNvSpPr>
                  <a:spLocks noChangeShapeType="1"/>
                </p:cNvSpPr>
                <p:nvPr/>
              </p:nvSpPr>
              <p:spPr bwMode="white">
                <a:xfrm>
                  <a:off x="4992" y="0"/>
                  <a:ext cx="0" cy="4320"/>
                </a:xfrm>
                <a:prstGeom prst="line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1085" name="Line 54"/>
                <p:cNvSpPr>
                  <a:spLocks noChangeShapeType="1"/>
                </p:cNvSpPr>
                <p:nvPr/>
              </p:nvSpPr>
              <p:spPr bwMode="white">
                <a:xfrm>
                  <a:off x="5184" y="0"/>
                  <a:ext cx="0" cy="4320"/>
                </a:xfrm>
                <a:prstGeom prst="line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1086" name="Line 55"/>
                <p:cNvSpPr>
                  <a:spLocks noChangeShapeType="1"/>
                </p:cNvSpPr>
                <p:nvPr/>
              </p:nvSpPr>
              <p:spPr bwMode="white">
                <a:xfrm>
                  <a:off x="5376" y="0"/>
                  <a:ext cx="0" cy="4320"/>
                </a:xfrm>
                <a:prstGeom prst="line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1087" name="Line 56"/>
                <p:cNvSpPr>
                  <a:spLocks noChangeShapeType="1"/>
                </p:cNvSpPr>
                <p:nvPr/>
              </p:nvSpPr>
              <p:spPr bwMode="white">
                <a:xfrm>
                  <a:off x="5568" y="0"/>
                  <a:ext cx="0" cy="4320"/>
                </a:xfrm>
                <a:prstGeom prst="line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</p:grpSp>
        </p:grpSp>
        <p:sp>
          <p:nvSpPr>
            <p:cNvPr id="1033" name="Rectangle 57" descr="60%"/>
            <p:cNvSpPr>
              <a:spLocks noChangeArrowheads="1"/>
            </p:cNvSpPr>
            <p:nvPr/>
          </p:nvSpPr>
          <p:spPr bwMode="ltGray">
            <a:xfrm>
              <a:off x="2112" y="0"/>
              <a:ext cx="3648" cy="96"/>
            </a:xfrm>
            <a:prstGeom prst="rect">
              <a:avLst/>
            </a:prstGeom>
            <a:blipFill dpi="0" rotWithShape="0">
              <a:blip r:embed="rId13"/>
              <a:srcRect/>
              <a:tile tx="0" ty="0" sx="100000" sy="100000" flip="none" algn="tl"/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grpSp>
          <p:nvGrpSpPr>
            <p:cNvPr id="1034" name="Group 58"/>
            <p:cNvGrpSpPr>
              <a:grpSpLocks/>
            </p:cNvGrpSpPr>
            <p:nvPr/>
          </p:nvGrpSpPr>
          <p:grpSpPr bwMode="auto">
            <a:xfrm>
              <a:off x="2064" y="3984"/>
              <a:ext cx="1920" cy="288"/>
              <a:chOff x="2064" y="3984"/>
              <a:chExt cx="1920" cy="288"/>
            </a:xfrm>
          </p:grpSpPr>
          <p:sp>
            <p:nvSpPr>
              <p:cNvPr id="1052" name="Rectangle 59" descr="60%"/>
              <p:cNvSpPr>
                <a:spLocks noChangeArrowheads="1"/>
              </p:cNvSpPr>
              <p:nvPr userDrawn="1"/>
            </p:nvSpPr>
            <p:spPr bwMode="ltGray">
              <a:xfrm>
                <a:off x="2112" y="4032"/>
                <a:ext cx="1824" cy="192"/>
              </a:xfrm>
              <a:prstGeom prst="rect">
                <a:avLst/>
              </a:prstGeom>
              <a:blipFill dpi="0" rotWithShape="0">
                <a:blip r:embed="rId13"/>
                <a:srcRect/>
                <a:tile tx="0" ty="0" sx="100000" sy="100000" flip="none" algn="tl"/>
              </a:blip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053" name="Line 60"/>
              <p:cNvSpPr>
                <a:spLocks noChangeShapeType="1"/>
              </p:cNvSpPr>
              <p:nvPr userDrawn="1"/>
            </p:nvSpPr>
            <p:spPr bwMode="ltGray">
              <a:xfrm>
                <a:off x="2064" y="4032"/>
                <a:ext cx="1920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054" name="Line 61"/>
              <p:cNvSpPr>
                <a:spLocks noChangeShapeType="1"/>
              </p:cNvSpPr>
              <p:nvPr userDrawn="1"/>
            </p:nvSpPr>
            <p:spPr bwMode="ltGray">
              <a:xfrm>
                <a:off x="2064" y="4224"/>
                <a:ext cx="1920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055" name="Line 62"/>
              <p:cNvSpPr>
                <a:spLocks noChangeShapeType="1"/>
              </p:cNvSpPr>
              <p:nvPr userDrawn="1"/>
            </p:nvSpPr>
            <p:spPr bwMode="ltGray">
              <a:xfrm>
                <a:off x="2112" y="3984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056" name="Line 63"/>
              <p:cNvSpPr>
                <a:spLocks noChangeShapeType="1"/>
              </p:cNvSpPr>
              <p:nvPr userDrawn="1"/>
            </p:nvSpPr>
            <p:spPr bwMode="ltGray">
              <a:xfrm>
                <a:off x="3936" y="3984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</p:grpSp>
        <p:grpSp>
          <p:nvGrpSpPr>
            <p:cNvPr id="1035" name="Group 64"/>
            <p:cNvGrpSpPr>
              <a:grpSpLocks/>
            </p:cNvGrpSpPr>
            <p:nvPr/>
          </p:nvGrpSpPr>
          <p:grpSpPr bwMode="auto">
            <a:xfrm>
              <a:off x="4512" y="3984"/>
              <a:ext cx="912" cy="288"/>
              <a:chOff x="4512" y="3984"/>
              <a:chExt cx="912" cy="288"/>
            </a:xfrm>
          </p:grpSpPr>
          <p:sp>
            <p:nvSpPr>
              <p:cNvPr id="1047" name="Rectangle 65" descr="60%"/>
              <p:cNvSpPr>
                <a:spLocks noChangeArrowheads="1"/>
              </p:cNvSpPr>
              <p:nvPr userDrawn="1"/>
            </p:nvSpPr>
            <p:spPr bwMode="ltGray">
              <a:xfrm>
                <a:off x="4560" y="4032"/>
                <a:ext cx="816" cy="192"/>
              </a:xfrm>
              <a:prstGeom prst="rect">
                <a:avLst/>
              </a:prstGeom>
              <a:blipFill dpi="0" rotWithShape="0">
                <a:blip r:embed="rId13"/>
                <a:srcRect/>
                <a:tile tx="0" ty="0" sx="100000" sy="100000" flip="none" algn="tl"/>
              </a:blip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048" name="Line 66"/>
              <p:cNvSpPr>
                <a:spLocks noChangeShapeType="1"/>
              </p:cNvSpPr>
              <p:nvPr userDrawn="1"/>
            </p:nvSpPr>
            <p:spPr bwMode="ltGray">
              <a:xfrm>
                <a:off x="4512" y="4032"/>
                <a:ext cx="912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049" name="Line 67"/>
              <p:cNvSpPr>
                <a:spLocks noChangeShapeType="1"/>
              </p:cNvSpPr>
              <p:nvPr userDrawn="1"/>
            </p:nvSpPr>
            <p:spPr bwMode="ltGray">
              <a:xfrm>
                <a:off x="4512" y="4224"/>
                <a:ext cx="912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050" name="Line 68"/>
              <p:cNvSpPr>
                <a:spLocks noChangeShapeType="1"/>
              </p:cNvSpPr>
              <p:nvPr userDrawn="1"/>
            </p:nvSpPr>
            <p:spPr bwMode="ltGray">
              <a:xfrm>
                <a:off x="4560" y="3984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051" name="Line 69"/>
              <p:cNvSpPr>
                <a:spLocks noChangeShapeType="1"/>
              </p:cNvSpPr>
              <p:nvPr userDrawn="1"/>
            </p:nvSpPr>
            <p:spPr bwMode="ltGray">
              <a:xfrm>
                <a:off x="5376" y="3984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</p:grpSp>
        <p:grpSp>
          <p:nvGrpSpPr>
            <p:cNvPr id="1036" name="Group 70"/>
            <p:cNvGrpSpPr>
              <a:grpSpLocks/>
            </p:cNvGrpSpPr>
            <p:nvPr/>
          </p:nvGrpSpPr>
          <p:grpSpPr bwMode="auto">
            <a:xfrm>
              <a:off x="624" y="3984"/>
              <a:ext cx="912" cy="288"/>
              <a:chOff x="624" y="3984"/>
              <a:chExt cx="912" cy="288"/>
            </a:xfrm>
          </p:grpSpPr>
          <p:sp>
            <p:nvSpPr>
              <p:cNvPr id="1042" name="Rectangle 71" descr="60%"/>
              <p:cNvSpPr>
                <a:spLocks noChangeArrowheads="1"/>
              </p:cNvSpPr>
              <p:nvPr userDrawn="1"/>
            </p:nvSpPr>
            <p:spPr bwMode="ltGray">
              <a:xfrm>
                <a:off x="672" y="4032"/>
                <a:ext cx="816" cy="192"/>
              </a:xfrm>
              <a:prstGeom prst="rect">
                <a:avLst/>
              </a:prstGeom>
              <a:blipFill dpi="0" rotWithShape="0">
                <a:blip r:embed="rId13"/>
                <a:srcRect/>
                <a:tile tx="0" ty="0" sx="100000" sy="100000" flip="none" algn="tl"/>
              </a:blip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043" name="Line 72"/>
              <p:cNvSpPr>
                <a:spLocks noChangeShapeType="1"/>
              </p:cNvSpPr>
              <p:nvPr userDrawn="1"/>
            </p:nvSpPr>
            <p:spPr bwMode="ltGray">
              <a:xfrm>
                <a:off x="624" y="4032"/>
                <a:ext cx="912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044" name="Line 73"/>
              <p:cNvSpPr>
                <a:spLocks noChangeShapeType="1"/>
              </p:cNvSpPr>
              <p:nvPr userDrawn="1"/>
            </p:nvSpPr>
            <p:spPr bwMode="ltGray">
              <a:xfrm>
                <a:off x="624" y="4224"/>
                <a:ext cx="912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045" name="Line 74"/>
              <p:cNvSpPr>
                <a:spLocks noChangeShapeType="1"/>
              </p:cNvSpPr>
              <p:nvPr userDrawn="1"/>
            </p:nvSpPr>
            <p:spPr bwMode="ltGray">
              <a:xfrm>
                <a:off x="672" y="3984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046" name="Line 75"/>
              <p:cNvSpPr>
                <a:spLocks noChangeShapeType="1"/>
              </p:cNvSpPr>
              <p:nvPr userDrawn="1"/>
            </p:nvSpPr>
            <p:spPr bwMode="ltGray">
              <a:xfrm>
                <a:off x="1488" y="3984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</p:grpSp>
        <p:sp>
          <p:nvSpPr>
            <p:cNvPr id="1037" name="Line 76"/>
            <p:cNvSpPr>
              <a:spLocks noChangeShapeType="1"/>
            </p:cNvSpPr>
            <p:nvPr/>
          </p:nvSpPr>
          <p:spPr bwMode="ltGray">
            <a:xfrm>
              <a:off x="5568" y="0"/>
              <a:ext cx="0" cy="1488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grpSp>
          <p:nvGrpSpPr>
            <p:cNvPr id="1038" name="Group 77"/>
            <p:cNvGrpSpPr>
              <a:grpSpLocks/>
            </p:cNvGrpSpPr>
            <p:nvPr/>
          </p:nvGrpSpPr>
          <p:grpSpPr bwMode="auto">
            <a:xfrm>
              <a:off x="261" y="892"/>
              <a:ext cx="1124" cy="1464"/>
              <a:chOff x="96" y="916"/>
              <a:chExt cx="2208" cy="2876"/>
            </a:xfrm>
          </p:grpSpPr>
          <p:sp>
            <p:nvSpPr>
              <p:cNvPr id="1039" name="Line 78"/>
              <p:cNvSpPr>
                <a:spLocks noChangeShapeType="1"/>
              </p:cNvSpPr>
              <p:nvPr/>
            </p:nvSpPr>
            <p:spPr bwMode="ltGray">
              <a:xfrm flipH="1">
                <a:off x="96" y="1037"/>
                <a:ext cx="220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040" name="Line 79"/>
              <p:cNvSpPr>
                <a:spLocks noChangeShapeType="1"/>
              </p:cNvSpPr>
              <p:nvPr/>
            </p:nvSpPr>
            <p:spPr bwMode="ltGray">
              <a:xfrm>
                <a:off x="336" y="920"/>
                <a:ext cx="0" cy="2872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041" name="Arc 80"/>
              <p:cNvSpPr>
                <a:spLocks/>
              </p:cNvSpPr>
              <p:nvPr/>
            </p:nvSpPr>
            <p:spPr bwMode="ltGray">
              <a:xfrm flipH="1">
                <a:off x="217" y="916"/>
                <a:ext cx="239" cy="239"/>
              </a:xfrm>
              <a:custGeom>
                <a:avLst/>
                <a:gdLst>
                  <a:gd name="T0" fmla="*/ 117 w 43195"/>
                  <a:gd name="T1" fmla="*/ 0 h 43200"/>
                  <a:gd name="T2" fmla="*/ 0 w 43195"/>
                  <a:gd name="T3" fmla="*/ 122 h 43200"/>
                  <a:gd name="T4" fmla="*/ 119 w 43195"/>
                  <a:gd name="T5" fmla="*/ 120 h 432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3195" h="43200" fill="none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</a:path>
                  <a:path w="43195" h="43200" stroke="0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  <a:lnTo>
                      <a:pt x="21595" y="21600"/>
                    </a:lnTo>
                    <a:lnTo>
                      <a:pt x="21114" y="5"/>
                    </a:lnTo>
                    <a:close/>
                  </a:path>
                </a:pathLst>
              </a:cu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</p:grpSp>
      </p:grpSp>
      <p:sp>
        <p:nvSpPr>
          <p:cNvPr id="1027" name="Rectangle 81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048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estilo do título mestre</a:t>
            </a:r>
          </a:p>
        </p:txBody>
      </p:sp>
      <p:sp>
        <p:nvSpPr>
          <p:cNvPr id="1028" name="Rectangle 82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9050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  <p:sp>
        <p:nvSpPr>
          <p:cNvPr id="249939" name="Rectangle 8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6294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400" smtClean="0">
                <a:latin typeface="Comic Sans MS" pitchFamily="66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49940" name="Rectangle 8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0" hangingPunct="0">
              <a:defRPr sz="1400" smtClean="0">
                <a:latin typeface="Comic Sans MS" pitchFamily="66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49941" name="Rectangle 8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66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400" smtClean="0">
                <a:latin typeface="Comic Sans MS" pitchFamily="66" charset="0"/>
              </a:defRPr>
            </a:lvl1pPr>
          </a:lstStyle>
          <a:p>
            <a:pPr>
              <a:defRPr/>
            </a:pPr>
            <a:r>
              <a:rPr lang="pt-BR"/>
              <a:t>Página </a:t>
            </a:r>
            <a:fld id="{B0DA9BFB-5924-4E36-B918-FDF6B9747E7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9000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8.w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wmf"/><Relationship Id="rId3" Type="http://schemas.openxmlformats.org/officeDocument/2006/relationships/oleObject" Target="../embeddings/oleObject4.bin"/><Relationship Id="rId7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1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20.w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wmf"/><Relationship Id="rId3" Type="http://schemas.openxmlformats.org/officeDocument/2006/relationships/oleObject" Target="../embeddings/oleObject7.bin"/><Relationship Id="rId7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5.w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24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33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35.wmf"/><Relationship Id="rId5" Type="http://schemas.openxmlformats.org/officeDocument/2006/relationships/oleObject" Target="../embeddings/oleObject12.bin"/><Relationship Id="rId4" Type="http://schemas.openxmlformats.org/officeDocument/2006/relationships/image" Target="../media/image34.wm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40.wmf"/><Relationship Id="rId5" Type="http://schemas.openxmlformats.org/officeDocument/2006/relationships/oleObject" Target="../embeddings/oleObject14.bin"/><Relationship Id="rId4" Type="http://schemas.openxmlformats.org/officeDocument/2006/relationships/image" Target="../media/image39.w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41.w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42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wmf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44.w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46.wmf"/><Relationship Id="rId5" Type="http://schemas.openxmlformats.org/officeDocument/2006/relationships/oleObject" Target="../embeddings/oleObject19.bin"/><Relationship Id="rId4" Type="http://schemas.openxmlformats.org/officeDocument/2006/relationships/image" Target="../media/image45.w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47.w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49.wmf"/><Relationship Id="rId5" Type="http://schemas.openxmlformats.org/officeDocument/2006/relationships/oleObject" Target="../embeddings/oleObject22.bin"/><Relationship Id="rId4" Type="http://schemas.openxmlformats.org/officeDocument/2006/relationships/image" Target="../media/image48.wmf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4" Type="http://schemas.openxmlformats.org/officeDocument/2006/relationships/image" Target="../media/image51.w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53.wmf"/><Relationship Id="rId5" Type="http://schemas.openxmlformats.org/officeDocument/2006/relationships/oleObject" Target="../embeddings/oleObject25.bin"/><Relationship Id="rId4" Type="http://schemas.openxmlformats.org/officeDocument/2006/relationships/image" Target="../media/image52.w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7" Type="http://schemas.openxmlformats.org/officeDocument/2006/relationships/image" Target="../media/image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11.wmf"/><Relationship Id="rId4" Type="http://schemas.openxmlformats.org/officeDocument/2006/relationships/image" Target="../media/image10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2.w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subTitle" idx="1"/>
          </p:nvPr>
        </p:nvSpPr>
        <p:spPr>
          <a:xfrm>
            <a:off x="612775" y="4621213"/>
            <a:ext cx="7920038" cy="879475"/>
          </a:xfrm>
          <a:noFill/>
        </p:spPr>
        <p:txBody>
          <a:bodyPr/>
          <a:lstStyle/>
          <a:p>
            <a:pPr eaLnBrk="1" hangingPunct="1"/>
            <a:r>
              <a:rPr lang="pt-BR" sz="1800" smtClean="0"/>
              <a:t>Carlos Alberto Alves Varella – varella@ufrrj.br</a:t>
            </a:r>
          </a:p>
        </p:txBody>
      </p:sp>
      <p:sp>
        <p:nvSpPr>
          <p:cNvPr id="3075" name="Rectangle 4"/>
          <p:cNvSpPr>
            <a:spLocks noChangeArrowheads="1"/>
          </p:cNvSpPr>
          <p:nvPr/>
        </p:nvSpPr>
        <p:spPr bwMode="auto">
          <a:xfrm>
            <a:off x="682625" y="5734050"/>
            <a:ext cx="7993063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pt-BR" sz="2400">
                <a:latin typeface="Arial" charset="0"/>
              </a:rPr>
              <a:t>Novembro/2007</a:t>
            </a:r>
          </a:p>
        </p:txBody>
      </p:sp>
      <p:sp>
        <p:nvSpPr>
          <p:cNvPr id="3076" name="Rectangle 21"/>
          <p:cNvSpPr>
            <a:spLocks noChangeArrowheads="1"/>
          </p:cNvSpPr>
          <p:nvPr/>
        </p:nvSpPr>
        <p:spPr bwMode="auto">
          <a:xfrm>
            <a:off x="88900" y="1617663"/>
            <a:ext cx="8964613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ctr">
              <a:lnSpc>
                <a:spcPct val="110000"/>
              </a:lnSpc>
              <a:spcBef>
                <a:spcPct val="20000"/>
              </a:spcBef>
            </a:pPr>
            <a:r>
              <a:rPr lang="pt-BR" sz="3600" b="1">
                <a:solidFill>
                  <a:schemeClr val="tx2"/>
                </a:solidFill>
                <a:latin typeface="Arial" charset="0"/>
              </a:rPr>
              <a:t>Imagens Digitais</a:t>
            </a:r>
            <a:br>
              <a:rPr lang="pt-BR" sz="3600" b="1">
                <a:solidFill>
                  <a:schemeClr val="tx2"/>
                </a:solidFill>
                <a:latin typeface="Arial" charset="0"/>
              </a:rPr>
            </a:br>
            <a:r>
              <a:rPr lang="pt-BR" sz="3600" b="1">
                <a:solidFill>
                  <a:schemeClr val="tx2"/>
                </a:solidFill>
                <a:latin typeface="Arial" charset="0"/>
              </a:rPr>
              <a:t>na Agricultura de Precisão</a:t>
            </a:r>
          </a:p>
        </p:txBody>
      </p:sp>
      <p:sp>
        <p:nvSpPr>
          <p:cNvPr id="3077" name="Rectangle 25"/>
          <p:cNvSpPr>
            <a:spLocks noChangeArrowheads="1"/>
          </p:cNvSpPr>
          <p:nvPr/>
        </p:nvSpPr>
        <p:spPr bwMode="auto">
          <a:xfrm>
            <a:off x="1665288" y="341313"/>
            <a:ext cx="6791325" cy="92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CD88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40458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pt-BR" sz="2400">
                <a:solidFill>
                  <a:srgbClr val="6F89F7"/>
                </a:solidFill>
              </a:rPr>
              <a:t>Universidade Federal Rural do Rio de Janeiro</a:t>
            </a:r>
            <a:br>
              <a:rPr lang="pt-BR" sz="2400">
                <a:solidFill>
                  <a:srgbClr val="6F89F7"/>
                </a:solidFill>
              </a:rPr>
            </a:br>
            <a:r>
              <a:rPr lang="pt-BR" sz="1600">
                <a:solidFill>
                  <a:srgbClr val="6F89F7"/>
                </a:solidFill>
              </a:rPr>
              <a:t>IT- Departamento de Engenharia</a:t>
            </a:r>
            <a:br>
              <a:rPr lang="pt-BR" sz="1600">
                <a:solidFill>
                  <a:srgbClr val="6F89F7"/>
                </a:solidFill>
              </a:rPr>
            </a:br>
            <a:r>
              <a:rPr lang="pt-BR" sz="2400">
                <a:solidFill>
                  <a:srgbClr val="6F89F7"/>
                </a:solidFill>
              </a:rPr>
              <a:t>IT190- Princípios em Agricultura de Precisão</a:t>
            </a:r>
          </a:p>
        </p:txBody>
      </p:sp>
      <p:pic>
        <p:nvPicPr>
          <p:cNvPr id="3078" name="Picture 26" descr="logo_rural_200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575" y="122238"/>
            <a:ext cx="14287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2" descr="discreta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1412875"/>
            <a:ext cx="6745287" cy="404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>
          <a:xfrm>
            <a:off x="755650" y="388938"/>
            <a:ext cx="7340600" cy="549275"/>
          </a:xfrm>
          <a:noFill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anchor="t"/>
          <a:lstStyle/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</a:pPr>
            <a:r>
              <a:rPr lang="pt-BR" sz="2800" b="1" smtClean="0">
                <a:solidFill>
                  <a:schemeClr val="tx1"/>
                </a:solidFill>
                <a:latin typeface="Arial" charset="0"/>
              </a:rPr>
              <a:t>Imagem Digital</a:t>
            </a:r>
            <a:endParaRPr lang="pt-PT" sz="2800" b="1" smtClean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2909888" y="1273175"/>
            <a:ext cx="166211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b="1">
                <a:solidFill>
                  <a:srgbClr val="FF3300"/>
                </a:solidFill>
              </a:rPr>
              <a:t>Resolução Espacial</a:t>
            </a:r>
            <a:endParaRPr lang="pt-PT" b="1">
              <a:solidFill>
                <a:srgbClr val="FF3300"/>
              </a:solidFill>
            </a:endParaRPr>
          </a:p>
        </p:txBody>
      </p:sp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5969000" y="2093913"/>
            <a:ext cx="16287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b="1">
                <a:solidFill>
                  <a:srgbClr val="003399"/>
                </a:solidFill>
              </a:rPr>
              <a:t>Resolução do Brilho</a:t>
            </a:r>
            <a:endParaRPr lang="pt-PT" b="1">
              <a:solidFill>
                <a:srgbClr val="003399"/>
              </a:solidFill>
            </a:endParaRPr>
          </a:p>
        </p:txBody>
      </p:sp>
      <p:sp>
        <p:nvSpPr>
          <p:cNvPr id="12294" name="Text Box 6"/>
          <p:cNvSpPr txBox="1">
            <a:spLocks noChangeArrowheads="1"/>
          </p:cNvSpPr>
          <p:nvPr/>
        </p:nvSpPr>
        <p:spPr bwMode="auto">
          <a:xfrm>
            <a:off x="1258888" y="5445125"/>
            <a:ext cx="254158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b="1">
                <a:solidFill>
                  <a:srgbClr val="FF3300"/>
                </a:solidFill>
              </a:rPr>
              <a:t>Grid é discreto</a:t>
            </a:r>
            <a:endParaRPr lang="pt-PT" b="1">
              <a:solidFill>
                <a:srgbClr val="FF3300"/>
              </a:solidFill>
            </a:endParaRPr>
          </a:p>
        </p:txBody>
      </p:sp>
      <p:sp>
        <p:nvSpPr>
          <p:cNvPr id="12295" name="Text Box 7"/>
          <p:cNvSpPr txBox="1">
            <a:spLocks noChangeArrowheads="1"/>
          </p:cNvSpPr>
          <p:nvPr/>
        </p:nvSpPr>
        <p:spPr bwMode="auto">
          <a:xfrm>
            <a:off x="2914650" y="5453063"/>
            <a:ext cx="38163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b="1">
                <a:solidFill>
                  <a:srgbClr val="FF3300"/>
                </a:solidFill>
              </a:rPr>
              <a:t>(L linhas x C colunas)</a:t>
            </a:r>
            <a:endParaRPr lang="pt-PT" b="1">
              <a:solidFill>
                <a:srgbClr val="FF3300"/>
              </a:solidFill>
            </a:endParaRPr>
          </a:p>
        </p:txBody>
      </p:sp>
      <p:sp>
        <p:nvSpPr>
          <p:cNvPr id="12296" name="Text Box 8"/>
          <p:cNvSpPr txBox="1">
            <a:spLocks noChangeArrowheads="1"/>
          </p:cNvSpPr>
          <p:nvPr/>
        </p:nvSpPr>
        <p:spPr bwMode="auto">
          <a:xfrm>
            <a:off x="6113463" y="4176713"/>
            <a:ext cx="123031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sz="1600">
                <a:solidFill>
                  <a:srgbClr val="003399"/>
                </a:solidFill>
              </a:rPr>
              <a:t>Voltagem</a:t>
            </a:r>
            <a:endParaRPr lang="pt-PT" sz="1600">
              <a:solidFill>
                <a:srgbClr val="003399"/>
              </a:solidFill>
            </a:endParaRPr>
          </a:p>
        </p:txBody>
      </p:sp>
      <p:sp>
        <p:nvSpPr>
          <p:cNvPr id="12297" name="Text Box 9"/>
          <p:cNvSpPr txBox="1">
            <a:spLocks noChangeArrowheads="1"/>
          </p:cNvSpPr>
          <p:nvPr/>
        </p:nvSpPr>
        <p:spPr bwMode="auto">
          <a:xfrm rot="-5400000">
            <a:off x="4560887" y="3081338"/>
            <a:ext cx="18002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sz="1600">
                <a:solidFill>
                  <a:srgbClr val="003399"/>
                </a:solidFill>
              </a:rPr>
              <a:t>Nível de Cinza</a:t>
            </a:r>
            <a:endParaRPr lang="pt-PT" sz="1600">
              <a:solidFill>
                <a:srgbClr val="003399"/>
              </a:solidFill>
            </a:endParaRPr>
          </a:p>
        </p:txBody>
      </p:sp>
      <p:sp>
        <p:nvSpPr>
          <p:cNvPr id="12298" name="Text Box 10"/>
          <p:cNvSpPr txBox="1">
            <a:spLocks noChangeArrowheads="1"/>
          </p:cNvSpPr>
          <p:nvPr/>
        </p:nvSpPr>
        <p:spPr bwMode="auto">
          <a:xfrm>
            <a:off x="6850063" y="3508375"/>
            <a:ext cx="9969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sz="1600">
                <a:solidFill>
                  <a:srgbClr val="003399"/>
                </a:solidFill>
              </a:rPr>
              <a:t>Branco</a:t>
            </a:r>
            <a:endParaRPr lang="pt-PT" sz="1600">
              <a:solidFill>
                <a:srgbClr val="003399"/>
              </a:solidFill>
            </a:endParaRPr>
          </a:p>
        </p:txBody>
      </p:sp>
      <p:sp>
        <p:nvSpPr>
          <p:cNvPr id="12299" name="Line 13"/>
          <p:cNvSpPr>
            <a:spLocks noChangeShapeType="1"/>
          </p:cNvSpPr>
          <p:nvPr/>
        </p:nvSpPr>
        <p:spPr bwMode="auto">
          <a:xfrm>
            <a:off x="1544638" y="1941513"/>
            <a:ext cx="0" cy="1223962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2300" name="Line 14"/>
          <p:cNvSpPr>
            <a:spLocks noChangeShapeType="1"/>
          </p:cNvSpPr>
          <p:nvPr/>
        </p:nvSpPr>
        <p:spPr bwMode="auto">
          <a:xfrm>
            <a:off x="1544638" y="1941513"/>
            <a:ext cx="1152525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2301" name="Text Box 15"/>
          <p:cNvSpPr txBox="1">
            <a:spLocks noChangeArrowheads="1"/>
          </p:cNvSpPr>
          <p:nvPr/>
        </p:nvSpPr>
        <p:spPr bwMode="auto">
          <a:xfrm>
            <a:off x="681038" y="2444750"/>
            <a:ext cx="86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sz="2400">
                <a:latin typeface="Times New Roman" pitchFamily="18" charset="0"/>
              </a:rPr>
              <a:t>x = L</a:t>
            </a:r>
          </a:p>
        </p:txBody>
      </p:sp>
      <p:sp>
        <p:nvSpPr>
          <p:cNvPr id="12302" name="Text Box 16"/>
          <p:cNvSpPr txBox="1">
            <a:spLocks noChangeArrowheads="1"/>
          </p:cNvSpPr>
          <p:nvPr/>
        </p:nvSpPr>
        <p:spPr bwMode="auto">
          <a:xfrm>
            <a:off x="1504950" y="1474788"/>
            <a:ext cx="11509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sz="2400">
                <a:latin typeface="Times New Roman" pitchFamily="18" charset="0"/>
              </a:rPr>
              <a:t>y = 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825500" y="434975"/>
            <a:ext cx="7340600" cy="576263"/>
          </a:xfrm>
          <a:noFill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anchor="t"/>
          <a:lstStyle/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sz="2800" b="1" smtClean="0">
                <a:solidFill>
                  <a:schemeClr val="tx1"/>
                </a:solidFill>
                <a:latin typeface="Arial" charset="0"/>
              </a:rPr>
              <a:t>Imagem digital monocrom</a:t>
            </a:r>
            <a:r>
              <a:rPr lang="en-US" sz="2800" b="1" smtClean="0">
                <a:solidFill>
                  <a:schemeClr val="tx1"/>
                </a:solidFill>
              </a:rPr>
              <a:t>á</a:t>
            </a:r>
            <a:r>
              <a:rPr lang="en-US" sz="2800" b="1" smtClean="0">
                <a:solidFill>
                  <a:schemeClr val="tx1"/>
                </a:solidFill>
                <a:latin typeface="Arial" charset="0"/>
              </a:rPr>
              <a:t>tica</a:t>
            </a:r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1928813"/>
            <a:ext cx="6481762" cy="4262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052513"/>
            <a:ext cx="205740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17" name="Line 6"/>
          <p:cNvSpPr>
            <a:spLocks noChangeShapeType="1"/>
          </p:cNvSpPr>
          <p:nvPr/>
        </p:nvSpPr>
        <p:spPr bwMode="auto">
          <a:xfrm>
            <a:off x="2411413" y="1935163"/>
            <a:ext cx="1447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3318" name="Line 8"/>
          <p:cNvSpPr>
            <a:spLocks noChangeShapeType="1"/>
          </p:cNvSpPr>
          <p:nvPr/>
        </p:nvSpPr>
        <p:spPr bwMode="auto">
          <a:xfrm>
            <a:off x="2411413" y="1916113"/>
            <a:ext cx="0" cy="1524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3319" name="Line 17"/>
          <p:cNvSpPr>
            <a:spLocks noChangeShapeType="1"/>
          </p:cNvSpPr>
          <p:nvPr/>
        </p:nvSpPr>
        <p:spPr bwMode="auto">
          <a:xfrm>
            <a:off x="1219200" y="1393825"/>
            <a:ext cx="0" cy="2859088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3320" name="Line 18"/>
          <p:cNvSpPr>
            <a:spLocks noChangeShapeType="1"/>
          </p:cNvSpPr>
          <p:nvPr/>
        </p:nvSpPr>
        <p:spPr bwMode="auto">
          <a:xfrm>
            <a:off x="1233488" y="4252913"/>
            <a:ext cx="2032000" cy="0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3321" name="AutoShape 19"/>
          <p:cNvSpPr>
            <a:spLocks noChangeArrowheads="1"/>
          </p:cNvSpPr>
          <p:nvPr/>
        </p:nvSpPr>
        <p:spPr bwMode="auto">
          <a:xfrm>
            <a:off x="4711700" y="1400175"/>
            <a:ext cx="1700213" cy="504825"/>
          </a:xfrm>
          <a:custGeom>
            <a:avLst/>
            <a:gdLst>
              <a:gd name="T0" fmla="*/ 1275160 w 21600"/>
              <a:gd name="T1" fmla="*/ 0 h 21600"/>
              <a:gd name="T2" fmla="*/ 0 w 21600"/>
              <a:gd name="T3" fmla="*/ 252413 h 21600"/>
              <a:gd name="T4" fmla="*/ 1275160 w 21600"/>
              <a:gd name="T5" fmla="*/ 504825 h 21600"/>
              <a:gd name="T6" fmla="*/ 1700213 w 21600"/>
              <a:gd name="T7" fmla="*/ 252413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t-BR"/>
              <a:t>Colunas</a:t>
            </a:r>
          </a:p>
        </p:txBody>
      </p:sp>
      <p:sp>
        <p:nvSpPr>
          <p:cNvPr id="13322" name="AutoShape 20"/>
          <p:cNvSpPr>
            <a:spLocks noChangeArrowheads="1"/>
          </p:cNvSpPr>
          <p:nvPr/>
        </p:nvSpPr>
        <p:spPr bwMode="auto">
          <a:xfrm rot="16200000" flipH="1">
            <a:off x="1293020" y="5088731"/>
            <a:ext cx="1700212" cy="504825"/>
          </a:xfrm>
          <a:custGeom>
            <a:avLst/>
            <a:gdLst>
              <a:gd name="T0" fmla="*/ 1275159 w 21600"/>
              <a:gd name="T1" fmla="*/ 0 h 21600"/>
              <a:gd name="T2" fmla="*/ 0 w 21600"/>
              <a:gd name="T3" fmla="*/ 252413 h 21600"/>
              <a:gd name="T4" fmla="*/ 1275159 w 21600"/>
              <a:gd name="T5" fmla="*/ 504825 h 21600"/>
              <a:gd name="T6" fmla="*/ 1700212 w 21600"/>
              <a:gd name="T7" fmla="*/ 252413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t-BR"/>
              <a:t>Linhas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338" name="Object 4"/>
          <p:cNvGraphicFramePr>
            <a:graphicFrameLocks noChangeAspect="1"/>
          </p:cNvGraphicFramePr>
          <p:nvPr/>
        </p:nvGraphicFramePr>
        <p:xfrm>
          <a:off x="1274763" y="1566863"/>
          <a:ext cx="6553200" cy="187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1" name="Equation" r:id="rId3" imgW="3187700" imgH="914400" progId="Equation.3">
                  <p:embed/>
                </p:oleObj>
              </mc:Choice>
              <mc:Fallback>
                <p:oleObj name="Equation" r:id="rId3" imgW="3187700" imgH="9144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74763" y="1566863"/>
                        <a:ext cx="6553200" cy="187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gradFill rotWithShape="1">
                              <a:gsLst>
                                <a:gs pos="0">
                                  <a:schemeClr val="tx1"/>
                                </a:gs>
                                <a:gs pos="50000">
                                  <a:schemeClr val="accent1"/>
                                </a:gs>
                                <a:gs pos="100000">
                                  <a:schemeClr val="tx1"/>
                                </a:gs>
                              </a:gsLst>
                              <a:lin ang="5400000" scaled="1"/>
                            </a:gra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39" name="Rectangle 6"/>
          <p:cNvSpPr>
            <a:spLocks noChangeArrowheads="1"/>
          </p:cNvSpPr>
          <p:nvPr/>
        </p:nvSpPr>
        <p:spPr bwMode="auto">
          <a:xfrm>
            <a:off x="598488" y="3554413"/>
            <a:ext cx="8089900" cy="2686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90000"/>
              <a:buFontTx/>
              <a:buChar char="•"/>
            </a:pPr>
            <a:r>
              <a:rPr lang="pt-BR" sz="2400">
                <a:solidFill>
                  <a:schemeClr val="hlink"/>
                </a:solidFill>
                <a:latin typeface="Arial" charset="0"/>
              </a:rPr>
              <a:t>A fun</a:t>
            </a:r>
            <a:r>
              <a:rPr lang="pt-BR" sz="2400">
                <a:solidFill>
                  <a:schemeClr val="hlink"/>
                </a:solidFill>
              </a:rPr>
              <a:t>ç</a:t>
            </a:r>
            <a:r>
              <a:rPr lang="pt-BR" sz="2400">
                <a:solidFill>
                  <a:schemeClr val="hlink"/>
                </a:solidFill>
                <a:latin typeface="Arial" charset="0"/>
              </a:rPr>
              <a:t>ão f(x,y) </a:t>
            </a:r>
            <a:r>
              <a:rPr lang="pt-BR" sz="2400">
                <a:solidFill>
                  <a:schemeClr val="hlink"/>
                </a:solidFill>
              </a:rPr>
              <a:t>é</a:t>
            </a:r>
            <a:r>
              <a:rPr lang="pt-BR" sz="2400">
                <a:solidFill>
                  <a:schemeClr val="hlink"/>
                </a:solidFill>
                <a:latin typeface="Arial" charset="0"/>
              </a:rPr>
              <a:t> representada pela </a:t>
            </a:r>
            <a:r>
              <a:rPr lang="pt-BR" sz="2400" b="1">
                <a:solidFill>
                  <a:schemeClr val="tx2"/>
                </a:solidFill>
                <a:latin typeface="Arial" charset="0"/>
              </a:rPr>
              <a:t>matriz L x C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90000"/>
              <a:buFontTx/>
              <a:buChar char="•"/>
            </a:pPr>
            <a:r>
              <a:rPr lang="pt-BR" sz="2400">
                <a:solidFill>
                  <a:schemeClr val="hlink"/>
                </a:solidFill>
                <a:latin typeface="Arial" charset="0"/>
              </a:rPr>
              <a:t>Matriz (L x C) </a:t>
            </a:r>
            <a:r>
              <a:rPr lang="pt-BR" sz="2400">
                <a:solidFill>
                  <a:schemeClr val="hlink"/>
                </a:solidFill>
              </a:rPr>
              <a:t>é</a:t>
            </a:r>
            <a:r>
              <a:rPr lang="pt-BR" sz="2400">
                <a:solidFill>
                  <a:schemeClr val="hlink"/>
                </a:solidFill>
                <a:latin typeface="Arial" charset="0"/>
              </a:rPr>
              <a:t> o que denominamos de </a:t>
            </a:r>
            <a:r>
              <a:rPr lang="pt-BR" sz="2400" b="1">
                <a:solidFill>
                  <a:schemeClr val="tx2"/>
                </a:solidFill>
                <a:latin typeface="Arial" charset="0"/>
              </a:rPr>
              <a:t>Imagem Digital</a:t>
            </a:r>
            <a:r>
              <a:rPr lang="pt-BR" sz="2400">
                <a:solidFill>
                  <a:schemeClr val="tx2"/>
                </a:solidFill>
                <a:latin typeface="Arial" charset="0"/>
              </a:rPr>
              <a:t>.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90000"/>
              <a:buFontTx/>
              <a:buChar char="•"/>
            </a:pPr>
            <a:r>
              <a:rPr lang="pt-BR" sz="2400">
                <a:solidFill>
                  <a:schemeClr val="hlink"/>
                </a:solidFill>
                <a:latin typeface="Arial" charset="0"/>
              </a:rPr>
              <a:t>Cada elemento da matriz denominamos </a:t>
            </a:r>
            <a:r>
              <a:rPr lang="pt-BR" sz="2400" b="1">
                <a:solidFill>
                  <a:schemeClr val="tx2"/>
                </a:solidFill>
                <a:latin typeface="Arial" charset="0"/>
              </a:rPr>
              <a:t>um elemento de imagem, pixel ou pel.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90000"/>
              <a:buFontTx/>
              <a:buChar char="•"/>
            </a:pPr>
            <a:r>
              <a:rPr lang="pt-BR" sz="2400">
                <a:solidFill>
                  <a:schemeClr val="hlink"/>
                </a:solidFill>
                <a:latin typeface="Arial" charset="0"/>
              </a:rPr>
              <a:t>Cada elemento da matriz </a:t>
            </a:r>
            <a:r>
              <a:rPr lang="pt-BR" sz="2400">
                <a:solidFill>
                  <a:schemeClr val="hlink"/>
                </a:solidFill>
              </a:rPr>
              <a:t>é</a:t>
            </a:r>
            <a:r>
              <a:rPr lang="pt-BR" sz="2400">
                <a:solidFill>
                  <a:schemeClr val="hlink"/>
                </a:solidFill>
                <a:latin typeface="Arial" charset="0"/>
              </a:rPr>
              <a:t> representado por uma quantidade discreta </a:t>
            </a:r>
            <a:r>
              <a:rPr lang="pt-BR" sz="2400" b="1">
                <a:solidFill>
                  <a:schemeClr val="tx2"/>
                </a:solidFill>
                <a:latin typeface="Arial" charset="0"/>
              </a:rPr>
              <a:t>n</a:t>
            </a:r>
            <a:r>
              <a:rPr lang="pt-BR" sz="2400" b="1">
                <a:solidFill>
                  <a:schemeClr val="tx2"/>
                </a:solidFill>
              </a:rPr>
              <a:t>í</a:t>
            </a:r>
            <a:r>
              <a:rPr lang="pt-BR" sz="2400" b="1">
                <a:solidFill>
                  <a:schemeClr val="tx2"/>
                </a:solidFill>
                <a:latin typeface="Arial" charset="0"/>
              </a:rPr>
              <a:t>veis de cinza</a:t>
            </a:r>
            <a:r>
              <a:rPr lang="pt-BR" sz="2400">
                <a:solidFill>
                  <a:schemeClr val="hlink"/>
                </a:solidFill>
                <a:latin typeface="Arial" charset="0"/>
              </a:rPr>
              <a:t>.</a:t>
            </a:r>
          </a:p>
        </p:txBody>
      </p:sp>
      <p:sp>
        <p:nvSpPr>
          <p:cNvPr id="14340" name="Rectangle 97"/>
          <p:cNvSpPr>
            <a:spLocks noGrp="1" noChangeArrowheads="1"/>
          </p:cNvSpPr>
          <p:nvPr>
            <p:ph type="title"/>
          </p:nvPr>
        </p:nvSpPr>
        <p:spPr>
          <a:xfrm>
            <a:off x="469900" y="476250"/>
            <a:ext cx="8251825" cy="647700"/>
          </a:xfrm>
          <a:noFill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anchor="t"/>
          <a:lstStyle/>
          <a:p>
            <a:pPr eaLnBrk="1" hangingPunct="1">
              <a:lnSpc>
                <a:spcPct val="80000"/>
              </a:lnSpc>
              <a:spcBef>
                <a:spcPct val="20000"/>
              </a:spcBef>
            </a:pPr>
            <a:r>
              <a:rPr lang="pt-BR" sz="3200" b="1" smtClean="0">
                <a:latin typeface="Arial" charset="0"/>
              </a:rPr>
              <a:t>Quantiza</a:t>
            </a:r>
            <a:r>
              <a:rPr lang="pt-BR" sz="3200" b="1" smtClean="0"/>
              <a:t>ç</a:t>
            </a:r>
            <a:r>
              <a:rPr lang="pt-BR" sz="3200" b="1" smtClean="0">
                <a:latin typeface="Arial" charset="0"/>
              </a:rPr>
              <a:t>ão: amplitude escalonada em n</a:t>
            </a:r>
            <a:r>
              <a:rPr lang="pt-BR" sz="3200" b="1" smtClean="0"/>
              <a:t>í</a:t>
            </a:r>
            <a:r>
              <a:rPr lang="pt-BR" sz="3200" b="1" smtClean="0">
                <a:latin typeface="Arial" charset="0"/>
              </a:rPr>
              <a:t>veis de cinza </a:t>
            </a:r>
            <a:br>
              <a:rPr lang="pt-BR" sz="3200" b="1" smtClean="0">
                <a:latin typeface="Arial" charset="0"/>
              </a:rPr>
            </a:br>
            <a:endParaRPr lang="pt-BR" sz="3200" b="1" smtClean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825500" y="579438"/>
            <a:ext cx="7340600" cy="576262"/>
          </a:xfrm>
          <a:noFill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anchor="t"/>
          <a:lstStyle/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</a:pPr>
            <a:r>
              <a:rPr lang="pt-BR" sz="3200" b="1" smtClean="0">
                <a:solidFill>
                  <a:schemeClr val="tx1"/>
                </a:solidFill>
                <a:latin typeface="Arial" charset="0"/>
              </a:rPr>
              <a:t>Tipos de imagens mais usuais</a:t>
            </a:r>
          </a:p>
        </p:txBody>
      </p:sp>
      <p:sp>
        <p:nvSpPr>
          <p:cNvPr id="15363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sz="half" idx="1"/>
          </p:nvPr>
        </p:nvSpPr>
        <p:spPr>
          <a:xfrm>
            <a:off x="755650" y="1484313"/>
            <a:ext cx="8064500" cy="3125787"/>
          </a:xfrm>
        </p:spPr>
        <p:txBody>
          <a:bodyPr/>
          <a:lstStyle/>
          <a:p>
            <a:pPr eaLnBrk="1" hangingPunct="1"/>
            <a:r>
              <a:rPr lang="pt-BR" b="1" smtClean="0">
                <a:solidFill>
                  <a:schemeClr val="tx2"/>
                </a:solidFill>
                <a:latin typeface="Arial" charset="0"/>
              </a:rPr>
              <a:t>Bin</a:t>
            </a:r>
            <a:r>
              <a:rPr lang="pt-BR" b="1" smtClean="0">
                <a:solidFill>
                  <a:schemeClr val="tx2"/>
                </a:solidFill>
              </a:rPr>
              <a:t>á</a:t>
            </a:r>
            <a:r>
              <a:rPr lang="pt-BR" b="1" smtClean="0">
                <a:solidFill>
                  <a:schemeClr val="tx2"/>
                </a:solidFill>
                <a:latin typeface="Arial" charset="0"/>
              </a:rPr>
              <a:t>ria</a:t>
            </a:r>
            <a:r>
              <a:rPr lang="pt-BR" smtClean="0">
                <a:solidFill>
                  <a:schemeClr val="tx2"/>
                </a:solidFill>
                <a:latin typeface="Arial" charset="0"/>
              </a:rPr>
              <a:t>:</a:t>
            </a:r>
            <a:r>
              <a:rPr lang="pt-BR" smtClean="0">
                <a:latin typeface="Arial" charset="0"/>
              </a:rPr>
              <a:t> preto e branco 1 bit</a:t>
            </a:r>
          </a:p>
          <a:p>
            <a:pPr eaLnBrk="1" hangingPunct="1"/>
            <a:r>
              <a:rPr lang="pt-BR" b="1" smtClean="0">
                <a:solidFill>
                  <a:schemeClr val="tx2"/>
                </a:solidFill>
                <a:latin typeface="Arial" charset="0"/>
              </a:rPr>
              <a:t>Monocrom</a:t>
            </a:r>
            <a:r>
              <a:rPr lang="pt-BR" b="1" smtClean="0">
                <a:solidFill>
                  <a:schemeClr val="tx2"/>
                </a:solidFill>
              </a:rPr>
              <a:t>á</a:t>
            </a:r>
            <a:r>
              <a:rPr lang="pt-BR" b="1" smtClean="0">
                <a:solidFill>
                  <a:schemeClr val="tx2"/>
                </a:solidFill>
                <a:latin typeface="Arial" charset="0"/>
              </a:rPr>
              <a:t>tica</a:t>
            </a:r>
            <a:r>
              <a:rPr lang="pt-BR" smtClean="0">
                <a:solidFill>
                  <a:schemeClr val="tx2"/>
                </a:solidFill>
                <a:latin typeface="Arial" charset="0"/>
              </a:rPr>
              <a:t>:</a:t>
            </a:r>
            <a:r>
              <a:rPr lang="pt-BR" smtClean="0">
                <a:latin typeface="Arial" charset="0"/>
              </a:rPr>
              <a:t> tons de cinza 8 bits</a:t>
            </a:r>
          </a:p>
          <a:p>
            <a:pPr eaLnBrk="1" hangingPunct="1"/>
            <a:r>
              <a:rPr lang="pt-BR" b="1" smtClean="0">
                <a:solidFill>
                  <a:schemeClr val="tx2"/>
                </a:solidFill>
                <a:latin typeface="Arial" charset="0"/>
              </a:rPr>
              <a:t>Colorida RGB:</a:t>
            </a:r>
            <a:r>
              <a:rPr lang="pt-BR" smtClean="0"/>
              <a:t> Highcolor 16 bits </a:t>
            </a:r>
            <a:endParaRPr lang="pt-BR" smtClean="0">
              <a:latin typeface="Arial" charset="0"/>
            </a:endParaRPr>
          </a:p>
          <a:p>
            <a:pPr eaLnBrk="1" hangingPunct="1"/>
            <a:r>
              <a:rPr lang="pt-BR" b="1" smtClean="0">
                <a:solidFill>
                  <a:schemeClr val="tx2"/>
                </a:solidFill>
                <a:latin typeface="Arial" charset="0"/>
              </a:rPr>
              <a:t>Colorida RGB: </a:t>
            </a:r>
            <a:r>
              <a:rPr lang="pt-BR" smtClean="0">
                <a:latin typeface="Arial" charset="0"/>
              </a:rPr>
              <a:t>Truecolor 24 bits</a:t>
            </a:r>
          </a:p>
          <a:p>
            <a:pPr eaLnBrk="1" hangingPunct="1"/>
            <a:r>
              <a:rPr lang="pt-BR" b="1" smtClean="0">
                <a:solidFill>
                  <a:schemeClr val="tx2"/>
                </a:solidFill>
                <a:latin typeface="Arial" charset="0"/>
              </a:rPr>
              <a:t>Falsa cor NRG:</a:t>
            </a:r>
            <a:r>
              <a:rPr lang="pt-BR" smtClean="0"/>
              <a:t> F</a:t>
            </a:r>
            <a:r>
              <a:rPr lang="pt-BR" smtClean="0">
                <a:latin typeface="Arial" charset="0"/>
              </a:rPr>
              <a:t>alsa cor infravermelho ou color infrared.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825500" y="325438"/>
            <a:ext cx="7340600" cy="541337"/>
          </a:xfrm>
          <a:noFill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anchor="t"/>
          <a:lstStyle/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</a:pPr>
            <a:r>
              <a:rPr lang="pt-BR" sz="3200" b="1" smtClean="0">
                <a:solidFill>
                  <a:schemeClr val="tx1"/>
                </a:solidFill>
                <a:latin typeface="Arial" charset="0"/>
              </a:rPr>
              <a:t>Bin</a:t>
            </a:r>
            <a:r>
              <a:rPr lang="pt-BR" sz="3200" b="1" smtClean="0">
                <a:solidFill>
                  <a:schemeClr val="tx1"/>
                </a:solidFill>
              </a:rPr>
              <a:t>á</a:t>
            </a:r>
            <a:r>
              <a:rPr lang="pt-BR" sz="3200" b="1" smtClean="0">
                <a:solidFill>
                  <a:schemeClr val="tx1"/>
                </a:solidFill>
                <a:latin typeface="Arial" charset="0"/>
              </a:rPr>
              <a:t>ria </a:t>
            </a:r>
            <a:r>
              <a:rPr lang="pt-BR" sz="3200" b="1" smtClean="0">
                <a:solidFill>
                  <a:schemeClr val="tx1"/>
                </a:solidFill>
              </a:rPr>
              <a:t>–</a:t>
            </a:r>
            <a:r>
              <a:rPr lang="pt-BR" sz="3200" b="1" smtClean="0">
                <a:solidFill>
                  <a:schemeClr val="tx1"/>
                </a:solidFill>
                <a:latin typeface="Arial" charset="0"/>
              </a:rPr>
              <a:t> 1 bit</a:t>
            </a:r>
          </a:p>
        </p:txBody>
      </p:sp>
      <p:pic>
        <p:nvPicPr>
          <p:cNvPr id="16387" name="Picture 4" descr="BIN_P1_R1_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513" y="1590675"/>
            <a:ext cx="7032625" cy="359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8" name="Text Box 5"/>
          <p:cNvSpPr txBox="1">
            <a:spLocks noChangeArrowheads="1"/>
          </p:cNvSpPr>
          <p:nvPr/>
        </p:nvSpPr>
        <p:spPr bwMode="auto">
          <a:xfrm>
            <a:off x="971550" y="5337175"/>
            <a:ext cx="2952750" cy="900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tx2">
                        <a:alpha val="40999"/>
                      </a:schemeClr>
                    </a:gs>
                    <a:gs pos="100000">
                      <a:srgbClr val="47005E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>
              <a:lnSpc>
                <a:spcPct val="120000"/>
              </a:lnSpc>
              <a:spcBef>
                <a:spcPct val="10000"/>
              </a:spcBef>
              <a:buFont typeface="Wingdings" pitchFamily="2" charset="2"/>
              <a:buChar char="Ø"/>
            </a:pPr>
            <a:r>
              <a:rPr lang="pt-BR" sz="1400">
                <a:latin typeface="Arial" charset="0"/>
              </a:rPr>
              <a:t> Eleandro / Prof. Daniel Carvalho</a:t>
            </a:r>
          </a:p>
          <a:p>
            <a:pPr>
              <a:lnSpc>
                <a:spcPct val="120000"/>
              </a:lnSpc>
              <a:spcBef>
                <a:spcPct val="10000"/>
              </a:spcBef>
              <a:buFont typeface="Wingdings" pitchFamily="2" charset="2"/>
              <a:buChar char="Ø"/>
            </a:pPr>
            <a:r>
              <a:rPr lang="pt-BR" sz="1400">
                <a:latin typeface="Arial" charset="0"/>
              </a:rPr>
              <a:t> Fazendinha - UFRRJ -RJ</a:t>
            </a:r>
          </a:p>
          <a:p>
            <a:pPr>
              <a:lnSpc>
                <a:spcPct val="120000"/>
              </a:lnSpc>
              <a:spcBef>
                <a:spcPct val="10000"/>
              </a:spcBef>
              <a:buFont typeface="Wingdings" pitchFamily="2" charset="2"/>
              <a:buChar char="Ø"/>
            </a:pPr>
            <a:r>
              <a:rPr lang="pt-BR" sz="1400">
                <a:latin typeface="Arial" charset="0"/>
              </a:rPr>
              <a:t> Estimativa de Cobertura do Solo</a:t>
            </a:r>
          </a:p>
        </p:txBody>
      </p:sp>
      <p:sp>
        <p:nvSpPr>
          <p:cNvPr id="16389" name="Rectangle 6"/>
          <p:cNvSpPr>
            <a:spLocks noChangeArrowheads="1"/>
          </p:cNvSpPr>
          <p:nvPr/>
        </p:nvSpPr>
        <p:spPr bwMode="auto">
          <a:xfrm>
            <a:off x="684213" y="908050"/>
            <a:ext cx="7993062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E4A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90000"/>
            </a:pPr>
            <a:r>
              <a:rPr lang="pt-BR" sz="2000">
                <a:solidFill>
                  <a:schemeClr val="tx2"/>
                </a:solidFill>
                <a:latin typeface="Arial" charset="0"/>
              </a:rPr>
              <a:t>Preto e Branco:</a:t>
            </a:r>
            <a:r>
              <a:rPr lang="pt-BR" sz="2000">
                <a:latin typeface="Arial" charset="0"/>
              </a:rPr>
              <a:t> normalmente </a:t>
            </a:r>
            <a:r>
              <a:rPr lang="pt-BR" sz="2000"/>
              <a:t>é</a:t>
            </a:r>
            <a:r>
              <a:rPr lang="pt-BR" sz="2000">
                <a:latin typeface="Arial" charset="0"/>
              </a:rPr>
              <a:t> o resultado do processamento</a:t>
            </a:r>
          </a:p>
        </p:txBody>
      </p:sp>
      <p:sp>
        <p:nvSpPr>
          <p:cNvPr id="16390" name="Rectangle 7"/>
          <p:cNvSpPr>
            <a:spLocks noChangeArrowheads="1"/>
          </p:cNvSpPr>
          <p:nvPr/>
        </p:nvSpPr>
        <p:spPr bwMode="auto">
          <a:xfrm>
            <a:off x="684213" y="1339850"/>
            <a:ext cx="7993062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E4A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90000"/>
            </a:pPr>
            <a:endParaRPr lang="pt-BR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331788"/>
            <a:ext cx="8353425" cy="576262"/>
          </a:xfrm>
          <a:noFill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anchor="t"/>
          <a:lstStyle/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</a:pPr>
            <a:r>
              <a:rPr lang="pt-BR" sz="2800" b="1" smtClean="0">
                <a:solidFill>
                  <a:schemeClr val="tx1"/>
                </a:solidFill>
                <a:latin typeface="Arial" charset="0"/>
              </a:rPr>
              <a:t>N</a:t>
            </a:r>
            <a:r>
              <a:rPr lang="pt-BR" sz="2800" b="1" smtClean="0">
                <a:solidFill>
                  <a:schemeClr val="tx1"/>
                </a:solidFill>
              </a:rPr>
              <a:t>ú</a:t>
            </a:r>
            <a:r>
              <a:rPr lang="pt-BR" sz="2800" b="1" smtClean="0">
                <a:solidFill>
                  <a:schemeClr val="tx1"/>
                </a:solidFill>
                <a:latin typeface="Arial" charset="0"/>
              </a:rPr>
              <a:t>mero de bits para cada pixel da imagem</a:t>
            </a:r>
          </a:p>
        </p:txBody>
      </p:sp>
      <p:graphicFrame>
        <p:nvGraphicFramePr>
          <p:cNvPr id="17411" name="Object 4"/>
          <p:cNvGraphicFramePr>
            <a:graphicFrameLocks noChangeAspect="1"/>
          </p:cNvGraphicFramePr>
          <p:nvPr/>
        </p:nvGraphicFramePr>
        <p:xfrm>
          <a:off x="3508375" y="1052513"/>
          <a:ext cx="212725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25" name="Equation" r:id="rId3" imgW="672808" imgH="215806" progId="Equation.3">
                  <p:embed/>
                </p:oleObj>
              </mc:Choice>
              <mc:Fallback>
                <p:oleObj name="Equation" r:id="rId3" imgW="672808" imgH="215806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8375" y="1052513"/>
                        <a:ext cx="2127250" cy="685800"/>
                      </a:xfrm>
                      <a:prstGeom prst="rect">
                        <a:avLst/>
                      </a:prstGeom>
                      <a:gradFill rotWithShape="1">
                        <a:gsLst>
                          <a:gs pos="0">
                            <a:schemeClr val="folHlink">
                              <a:alpha val="67000"/>
                            </a:schemeClr>
                          </a:gs>
                          <a:gs pos="50000">
                            <a:schemeClr val="hlink"/>
                          </a:gs>
                          <a:gs pos="100000">
                            <a:schemeClr val="folHlink">
                              <a:alpha val="67000"/>
                            </a:schemeClr>
                          </a:gs>
                        </a:gsLst>
                        <a:lin ang="5400000" scaled="1"/>
                      </a:gra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5251" name="Group 147"/>
          <p:cNvGraphicFramePr>
            <a:graphicFrameLocks noGrp="1"/>
          </p:cNvGraphicFramePr>
          <p:nvPr/>
        </p:nvGraphicFramePr>
        <p:xfrm>
          <a:off x="971550" y="2060575"/>
          <a:ext cx="7704138" cy="1393825"/>
        </p:xfrm>
        <a:graphic>
          <a:graphicData uri="http://schemas.openxmlformats.org/drawingml/2006/table">
            <a:tbl>
              <a:tblPr/>
              <a:tblGrid>
                <a:gridCol w="720725"/>
                <a:gridCol w="644525"/>
                <a:gridCol w="6338888"/>
              </a:tblGrid>
              <a:tr h="4095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kumimoji="0" lang="pt-B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b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kumimoji="0" lang="pt-B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=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kumimoji="0" lang="pt-B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n</a:t>
                      </a:r>
                      <a:r>
                        <a:rPr kumimoji="0" lang="pt-B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/>
                          <a:cs typeface="Arial" charset="0"/>
                        </a:rPr>
                        <a:t>ú</a:t>
                      </a:r>
                      <a:r>
                        <a:rPr kumimoji="0" lang="pt-B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mero de bits para cada pixel = </a:t>
                      </a:r>
                      <a:r>
                        <a:rPr kumimoji="0" lang="pt-BR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bits pixel</a:t>
                      </a:r>
                      <a:r>
                        <a:rPr kumimoji="0" lang="pt-B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;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79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kumimoji="0" lang="pt-B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log</a:t>
                      </a:r>
                      <a:r>
                        <a:rPr kumimoji="0" lang="pt-BR" sz="2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  <a:endParaRPr kumimoji="0" lang="pt-B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kumimoji="0" lang="pt-B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=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kumimoji="0" lang="pt-B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logaritmo na base 2;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94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kumimoji="0" lang="pt-B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G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kumimoji="0" lang="pt-B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=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kumimoji="0" lang="pt-B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n</a:t>
                      </a:r>
                      <a:r>
                        <a:rPr kumimoji="0" lang="pt-B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/>
                          <a:cs typeface="Arial" charset="0"/>
                        </a:rPr>
                        <a:t>ú</a:t>
                      </a:r>
                      <a:r>
                        <a:rPr kumimoji="0" lang="pt-B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mero de </a:t>
                      </a:r>
                      <a:r>
                        <a:rPr kumimoji="0" lang="pt-BR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n</a:t>
                      </a:r>
                      <a:r>
                        <a:rPr kumimoji="0" lang="pt-BR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/>
                          <a:cs typeface="Arial" charset="0"/>
                        </a:rPr>
                        <a:t>í</a:t>
                      </a:r>
                      <a:r>
                        <a:rPr kumimoji="0" lang="pt-BR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veis de cinza</a:t>
                      </a:r>
                      <a:r>
                        <a:rPr kumimoji="0" lang="pt-B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.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7422" name="Rectangle 47"/>
          <p:cNvSpPr>
            <a:spLocks noChangeArrowheads="1"/>
          </p:cNvSpPr>
          <p:nvPr/>
        </p:nvSpPr>
        <p:spPr bwMode="auto">
          <a:xfrm>
            <a:off x="730250" y="3860800"/>
            <a:ext cx="8031163" cy="1009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1436688" indent="-1436688">
              <a:spcBef>
                <a:spcPct val="20000"/>
              </a:spcBef>
              <a:buClr>
                <a:schemeClr val="hlink"/>
              </a:buClr>
              <a:buSzPct val="90000"/>
            </a:pPr>
            <a:r>
              <a:rPr lang="pt-BR" sz="2800" b="1">
                <a:latin typeface="Arial" charset="0"/>
              </a:rPr>
              <a:t>Exemplo</a:t>
            </a:r>
            <a:r>
              <a:rPr lang="pt-BR" sz="2800">
                <a:latin typeface="Arial" charset="0"/>
              </a:rPr>
              <a:t>:</a:t>
            </a:r>
            <a:r>
              <a:rPr lang="pt-BR" sz="2800">
                <a:solidFill>
                  <a:schemeClr val="folHlink"/>
                </a:solidFill>
                <a:latin typeface="Arial" charset="0"/>
              </a:rPr>
              <a:t> </a:t>
            </a:r>
            <a:r>
              <a:rPr lang="pt-BR" sz="2400">
                <a:latin typeface="Arial" charset="0"/>
              </a:rPr>
              <a:t>para uma imagem preto e branco precisamos de dois n</a:t>
            </a:r>
            <a:r>
              <a:rPr lang="pt-BR" sz="2400"/>
              <a:t>í</a:t>
            </a:r>
            <a:r>
              <a:rPr lang="pt-BR" sz="2400">
                <a:latin typeface="Arial" charset="0"/>
              </a:rPr>
              <a:t>veis de cinza. Então G=2, e </a:t>
            </a:r>
            <a:r>
              <a:rPr lang="pt-BR" sz="2400" b="1">
                <a:latin typeface="Arial" charset="0"/>
              </a:rPr>
              <a:t>bits pixel</a:t>
            </a:r>
            <a:r>
              <a:rPr lang="pt-BR" sz="2400">
                <a:latin typeface="Arial" charset="0"/>
              </a:rPr>
              <a:t> </a:t>
            </a:r>
            <a:r>
              <a:rPr lang="pt-BR" sz="2400"/>
              <a:t>é</a:t>
            </a:r>
            <a:r>
              <a:rPr lang="pt-BR" sz="2400">
                <a:latin typeface="Arial" charset="0"/>
              </a:rPr>
              <a:t>:</a:t>
            </a:r>
          </a:p>
        </p:txBody>
      </p:sp>
      <p:graphicFrame>
        <p:nvGraphicFramePr>
          <p:cNvPr id="17423" name="Object 48"/>
          <p:cNvGraphicFramePr>
            <a:graphicFrameLocks noChangeAspect="1"/>
          </p:cNvGraphicFramePr>
          <p:nvPr/>
        </p:nvGraphicFramePr>
        <p:xfrm>
          <a:off x="3519488" y="4941888"/>
          <a:ext cx="2087562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26" name="Equation" r:id="rId5" imgW="634449" imgH="215713" progId="Equation.3">
                  <p:embed/>
                </p:oleObj>
              </mc:Choice>
              <mc:Fallback>
                <p:oleObj name="Equation" r:id="rId5" imgW="634449" imgH="215713" progId="Equation.3">
                  <p:embed/>
                  <p:pic>
                    <p:nvPicPr>
                      <p:cNvPr id="0" name="Object 4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19488" y="4941888"/>
                        <a:ext cx="2087562" cy="685800"/>
                      </a:xfrm>
                      <a:prstGeom prst="rect">
                        <a:avLst/>
                      </a:prstGeom>
                      <a:gradFill rotWithShape="1">
                        <a:gsLst>
                          <a:gs pos="0">
                            <a:schemeClr val="folHlink">
                              <a:alpha val="67000"/>
                            </a:schemeClr>
                          </a:gs>
                          <a:gs pos="50000">
                            <a:schemeClr val="hlink"/>
                          </a:gs>
                          <a:gs pos="100000">
                            <a:schemeClr val="folHlink">
                              <a:alpha val="67000"/>
                            </a:schemeClr>
                          </a:gs>
                        </a:gsLst>
                        <a:lin ang="5400000" scaled="1"/>
                      </a:gra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24" name="Object 107"/>
          <p:cNvGraphicFramePr>
            <a:graphicFrameLocks noChangeAspect="1"/>
          </p:cNvGraphicFramePr>
          <p:nvPr/>
        </p:nvGraphicFramePr>
        <p:xfrm>
          <a:off x="4035425" y="5741988"/>
          <a:ext cx="1084263" cy="565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27" name="Equation" r:id="rId7" imgW="329914" imgH="177646" progId="Equation.3">
                  <p:embed/>
                </p:oleObj>
              </mc:Choice>
              <mc:Fallback>
                <p:oleObj name="Equation" r:id="rId7" imgW="329914" imgH="177646" progId="Equation.3">
                  <p:embed/>
                  <p:pic>
                    <p:nvPicPr>
                      <p:cNvPr id="0" name="Object 10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5425" y="5741988"/>
                        <a:ext cx="1084263" cy="565150"/>
                      </a:xfrm>
                      <a:prstGeom prst="rect">
                        <a:avLst/>
                      </a:prstGeom>
                      <a:gradFill rotWithShape="1">
                        <a:gsLst>
                          <a:gs pos="0">
                            <a:schemeClr val="folHlink">
                              <a:alpha val="67000"/>
                            </a:schemeClr>
                          </a:gs>
                          <a:gs pos="50000">
                            <a:schemeClr val="hlink"/>
                          </a:gs>
                          <a:gs pos="100000">
                            <a:schemeClr val="folHlink">
                              <a:alpha val="67000"/>
                            </a:schemeClr>
                          </a:gs>
                        </a:gsLst>
                        <a:lin ang="5400000" scaled="1"/>
                      </a:gra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13" descr="fazendinh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963" y="1638300"/>
            <a:ext cx="7019925" cy="444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>
          <a:xfrm>
            <a:off x="825500" y="361950"/>
            <a:ext cx="7340600" cy="984250"/>
          </a:xfrm>
          <a:noFill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anchor="t"/>
          <a:lstStyle/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</a:pPr>
            <a:r>
              <a:rPr lang="pt-BR" sz="3200" b="1" smtClean="0"/>
              <a:t>Monocromática :</a:t>
            </a:r>
            <a:r>
              <a:rPr lang="pt-BR" sz="3200" b="1" smtClean="0">
                <a:solidFill>
                  <a:schemeClr val="tx1"/>
                </a:solidFill>
              </a:rPr>
              <a:t> </a:t>
            </a:r>
            <a:r>
              <a:rPr lang="pt-BR" sz="3200" b="1" smtClean="0">
                <a:solidFill>
                  <a:schemeClr val="hlink"/>
                </a:solidFill>
              </a:rPr>
              <a:t>8 bits – 256 tons de cinza</a:t>
            </a:r>
          </a:p>
        </p:txBody>
      </p:sp>
      <p:sp>
        <p:nvSpPr>
          <p:cNvPr id="18436" name="Rectangle 6"/>
          <p:cNvSpPr>
            <a:spLocks noChangeArrowheads="1"/>
          </p:cNvSpPr>
          <p:nvPr/>
        </p:nvSpPr>
        <p:spPr bwMode="auto">
          <a:xfrm>
            <a:off x="2727325" y="2051050"/>
            <a:ext cx="73025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342900" indent="-342900" algn="ctr">
              <a:spcBef>
                <a:spcPct val="20000"/>
              </a:spcBef>
            </a:pPr>
            <a:r>
              <a:rPr lang="pt-BR" sz="2300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pt-BR" sz="240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18437" name="Rectangle 9"/>
          <p:cNvSpPr>
            <a:spLocks noChangeArrowheads="1"/>
          </p:cNvSpPr>
          <p:nvPr/>
        </p:nvSpPr>
        <p:spPr bwMode="auto">
          <a:xfrm>
            <a:off x="4957763" y="6073775"/>
            <a:ext cx="635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342900" indent="-342900" algn="ctr">
              <a:spcBef>
                <a:spcPct val="20000"/>
              </a:spcBef>
            </a:pPr>
            <a:r>
              <a:rPr lang="pt-BR" sz="2000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pt-BR" sz="240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18438" name="Text Box 12"/>
          <p:cNvSpPr txBox="1">
            <a:spLocks noChangeArrowheads="1"/>
          </p:cNvSpPr>
          <p:nvPr/>
        </p:nvSpPr>
        <p:spPr bwMode="auto">
          <a:xfrm>
            <a:off x="987425" y="1771650"/>
            <a:ext cx="3959225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74625" indent="-174625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lnSpc>
                <a:spcPct val="60000"/>
              </a:lnSpc>
              <a:spcBef>
                <a:spcPct val="50000"/>
              </a:spcBef>
              <a:buFontTx/>
              <a:buChar char="•"/>
            </a:pPr>
            <a:r>
              <a:rPr lang="pt-BR">
                <a:solidFill>
                  <a:srgbClr val="FFFFFF"/>
                </a:solidFill>
                <a:latin typeface="Times New Roman" pitchFamily="18" charset="0"/>
              </a:rPr>
              <a:t>Fazendinha – UFRRJ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4"/>
          <p:cNvSpPr>
            <a:spLocks noGrp="1" noChangeArrowheads="1"/>
          </p:cNvSpPr>
          <p:nvPr>
            <p:ph type="title"/>
          </p:nvPr>
        </p:nvSpPr>
        <p:spPr>
          <a:xfrm>
            <a:off x="395288" y="333375"/>
            <a:ext cx="8353425" cy="431800"/>
          </a:xfrm>
          <a:noFill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anchor="t"/>
          <a:lstStyle/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</a:pPr>
            <a:r>
              <a:rPr lang="pt-BR" sz="2800" b="1" smtClean="0">
                <a:solidFill>
                  <a:schemeClr val="tx1"/>
                </a:solidFill>
                <a:latin typeface="Arial" charset="0"/>
              </a:rPr>
              <a:t>N</a:t>
            </a:r>
            <a:r>
              <a:rPr lang="pt-BR" sz="2800" b="1" smtClean="0">
                <a:solidFill>
                  <a:schemeClr val="tx1"/>
                </a:solidFill>
              </a:rPr>
              <a:t>ú</a:t>
            </a:r>
            <a:r>
              <a:rPr lang="pt-BR" sz="2800" b="1" smtClean="0">
                <a:solidFill>
                  <a:schemeClr val="tx1"/>
                </a:solidFill>
                <a:latin typeface="Arial" charset="0"/>
              </a:rPr>
              <a:t>mero de n</a:t>
            </a:r>
            <a:r>
              <a:rPr lang="pt-BR" sz="2800" b="1" smtClean="0">
                <a:solidFill>
                  <a:schemeClr val="tx1"/>
                </a:solidFill>
              </a:rPr>
              <a:t>í</a:t>
            </a:r>
            <a:r>
              <a:rPr lang="pt-BR" sz="2800" b="1" smtClean="0">
                <a:solidFill>
                  <a:schemeClr val="tx1"/>
                </a:solidFill>
                <a:latin typeface="Arial" charset="0"/>
              </a:rPr>
              <a:t>veis de cinza da imagem</a:t>
            </a:r>
          </a:p>
        </p:txBody>
      </p:sp>
      <p:graphicFrame>
        <p:nvGraphicFramePr>
          <p:cNvPr id="19459" name="Object 5"/>
          <p:cNvGraphicFramePr>
            <a:graphicFrameLocks noChangeAspect="1"/>
          </p:cNvGraphicFramePr>
          <p:nvPr/>
        </p:nvGraphicFramePr>
        <p:xfrm>
          <a:off x="3821113" y="1071563"/>
          <a:ext cx="1485900" cy="646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71" name="Equation" r:id="rId3" imgW="469696" imgH="203112" progId="Equation.3">
                  <p:embed/>
                </p:oleObj>
              </mc:Choice>
              <mc:Fallback>
                <p:oleObj name="Equation" r:id="rId3" imgW="469696" imgH="203112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21113" y="1071563"/>
                        <a:ext cx="1485900" cy="646112"/>
                      </a:xfrm>
                      <a:prstGeom prst="rect">
                        <a:avLst/>
                      </a:prstGeom>
                      <a:gradFill rotWithShape="1">
                        <a:gsLst>
                          <a:gs pos="0">
                            <a:schemeClr val="folHlink">
                              <a:alpha val="67000"/>
                            </a:schemeClr>
                          </a:gs>
                          <a:gs pos="50000">
                            <a:schemeClr val="hlink"/>
                          </a:gs>
                          <a:gs pos="100000">
                            <a:schemeClr val="folHlink">
                              <a:alpha val="67000"/>
                            </a:schemeClr>
                          </a:gs>
                        </a:gsLst>
                        <a:lin ang="5400000" scaled="1"/>
                      </a:gra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6237" name="Group 109"/>
          <p:cNvGraphicFramePr>
            <a:graphicFrameLocks noGrp="1"/>
          </p:cNvGraphicFramePr>
          <p:nvPr/>
        </p:nvGraphicFramePr>
        <p:xfrm>
          <a:off x="719138" y="1946275"/>
          <a:ext cx="7199312" cy="1066800"/>
        </p:xfrm>
        <a:graphic>
          <a:graphicData uri="http://schemas.openxmlformats.org/drawingml/2006/table">
            <a:tbl>
              <a:tblPr/>
              <a:tblGrid>
                <a:gridCol w="336550"/>
                <a:gridCol w="336550"/>
                <a:gridCol w="6526212"/>
              </a:tblGrid>
              <a:tr h="533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kumimoji="0" lang="pt-B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G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kumimoji="0" lang="pt-B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=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kumimoji="0" lang="pt-B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número de </a:t>
                      </a:r>
                      <a:r>
                        <a:rPr kumimoji="0" lang="pt-BR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níveis de cinza.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kumimoji="0" lang="pt-B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m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kumimoji="0" lang="pt-B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=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kumimoji="0" lang="pt-B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número de bits para cada pixel = </a:t>
                      </a:r>
                      <a:r>
                        <a:rPr kumimoji="0" lang="pt-BR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bits pixel;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9467" name="Rectangle 24"/>
          <p:cNvSpPr>
            <a:spLocks noChangeArrowheads="1"/>
          </p:cNvSpPr>
          <p:nvPr/>
        </p:nvSpPr>
        <p:spPr bwMode="auto">
          <a:xfrm>
            <a:off x="730250" y="3500438"/>
            <a:ext cx="8234363" cy="1009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1436688" indent="-1436688">
              <a:spcBef>
                <a:spcPct val="20000"/>
              </a:spcBef>
              <a:buClr>
                <a:schemeClr val="hlink"/>
              </a:buClr>
              <a:buSzPct val="90000"/>
            </a:pPr>
            <a:r>
              <a:rPr lang="pt-BR" sz="2800" b="1"/>
              <a:t>Exemplo:</a:t>
            </a:r>
            <a:r>
              <a:rPr lang="pt-BR" sz="2800">
                <a:solidFill>
                  <a:schemeClr val="folHlink"/>
                </a:solidFill>
              </a:rPr>
              <a:t> </a:t>
            </a:r>
            <a:r>
              <a:rPr lang="pt-BR" sz="2400"/>
              <a:t>para uma imagem monocromática de 8 bits. Temos m=8, e níveis de cinza é:</a:t>
            </a:r>
          </a:p>
        </p:txBody>
      </p:sp>
      <p:sp>
        <p:nvSpPr>
          <p:cNvPr id="19468" name="Rectangle 29"/>
          <p:cNvSpPr>
            <a:spLocks noChangeArrowheads="1"/>
          </p:cNvSpPr>
          <p:nvPr/>
        </p:nvSpPr>
        <p:spPr bwMode="auto">
          <a:xfrm>
            <a:off x="4335463" y="5861050"/>
            <a:ext cx="158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342900" indent="-342900" algn="ctr">
              <a:spcBef>
                <a:spcPct val="20000"/>
              </a:spcBef>
            </a:pPr>
            <a:endParaRPr lang="pt-BR" sz="2400">
              <a:solidFill>
                <a:srgbClr val="FF3300"/>
              </a:solidFill>
              <a:latin typeface="Times New Roman" pitchFamily="18" charset="0"/>
            </a:endParaRPr>
          </a:p>
        </p:txBody>
      </p:sp>
      <p:graphicFrame>
        <p:nvGraphicFramePr>
          <p:cNvPr id="19469" name="Object 69"/>
          <p:cNvGraphicFramePr>
            <a:graphicFrameLocks noChangeAspect="1"/>
          </p:cNvGraphicFramePr>
          <p:nvPr/>
        </p:nvGraphicFramePr>
        <p:xfrm>
          <a:off x="3881438" y="4654550"/>
          <a:ext cx="1366837" cy="646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72" name="Equation" r:id="rId5" imgW="431613" imgH="203112" progId="Equation.3">
                  <p:embed/>
                </p:oleObj>
              </mc:Choice>
              <mc:Fallback>
                <p:oleObj name="Equation" r:id="rId5" imgW="431613" imgH="203112" progId="Equation.3">
                  <p:embed/>
                  <p:pic>
                    <p:nvPicPr>
                      <p:cNvPr id="0" name="Object 6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1438" y="4654550"/>
                        <a:ext cx="1366837" cy="646113"/>
                      </a:xfrm>
                      <a:prstGeom prst="rect">
                        <a:avLst/>
                      </a:prstGeom>
                      <a:gradFill rotWithShape="1">
                        <a:gsLst>
                          <a:gs pos="0">
                            <a:schemeClr val="folHlink">
                              <a:alpha val="67000"/>
                            </a:schemeClr>
                          </a:gs>
                          <a:gs pos="50000">
                            <a:schemeClr val="hlink"/>
                          </a:gs>
                          <a:gs pos="100000">
                            <a:schemeClr val="folHlink">
                              <a:alpha val="67000"/>
                            </a:schemeClr>
                          </a:gs>
                        </a:gsLst>
                        <a:lin ang="5400000" scaled="1"/>
                      </a:gra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70" name="Object 110"/>
          <p:cNvGraphicFramePr>
            <a:graphicFrameLocks noChangeAspect="1"/>
          </p:cNvGraphicFramePr>
          <p:nvPr/>
        </p:nvGraphicFramePr>
        <p:xfrm>
          <a:off x="3690938" y="5559425"/>
          <a:ext cx="1730375" cy="566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73" name="Equation" r:id="rId7" imgW="545626" imgH="177646" progId="Equation.3">
                  <p:embed/>
                </p:oleObj>
              </mc:Choice>
              <mc:Fallback>
                <p:oleObj name="Equation" r:id="rId7" imgW="545626" imgH="177646" progId="Equation.3">
                  <p:embed/>
                  <p:pic>
                    <p:nvPicPr>
                      <p:cNvPr id="0" name="Object 1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90938" y="5559425"/>
                        <a:ext cx="1730375" cy="566738"/>
                      </a:xfrm>
                      <a:prstGeom prst="rect">
                        <a:avLst/>
                      </a:prstGeom>
                      <a:gradFill rotWithShape="1">
                        <a:gsLst>
                          <a:gs pos="0">
                            <a:schemeClr val="folHlink">
                              <a:alpha val="67000"/>
                            </a:schemeClr>
                          </a:gs>
                          <a:gs pos="50000">
                            <a:schemeClr val="hlink"/>
                          </a:gs>
                          <a:gs pos="100000">
                            <a:schemeClr val="folHlink">
                              <a:alpha val="67000"/>
                            </a:schemeClr>
                          </a:gs>
                        </a:gsLst>
                        <a:lin ang="5400000" scaled="1"/>
                      </a:gra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528638" y="530225"/>
            <a:ext cx="7700962" cy="519113"/>
          </a:xfrm>
          <a:noFill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anchor="t"/>
          <a:lstStyle/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</a:pPr>
            <a:r>
              <a:rPr lang="pt-BR" sz="3200" b="1" smtClean="0"/>
              <a:t>Colorida RGB:</a:t>
            </a:r>
            <a:r>
              <a:rPr lang="pt-BR" sz="3200" b="1" smtClean="0">
                <a:solidFill>
                  <a:schemeClr val="hlink"/>
                </a:solidFill>
              </a:rPr>
              <a:t> Truecolor 24 bits</a:t>
            </a:r>
          </a:p>
        </p:txBody>
      </p:sp>
      <p:pic>
        <p:nvPicPr>
          <p:cNvPr id="20483" name="Picture 7" descr="eleandr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450" y="3429000"/>
            <a:ext cx="3695700" cy="2151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4" name="Rectangle 8"/>
          <p:cNvSpPr>
            <a:spLocks noChangeArrowheads="1"/>
          </p:cNvSpPr>
          <p:nvPr/>
        </p:nvSpPr>
        <p:spPr bwMode="auto">
          <a:xfrm>
            <a:off x="687388" y="1568450"/>
            <a:ext cx="8075612" cy="173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2400">
                <a:solidFill>
                  <a:schemeClr val="tx2"/>
                </a:solidFill>
              </a:rPr>
              <a:t>Truecolor</a:t>
            </a:r>
            <a:r>
              <a:rPr lang="pt-BR" sz="2400"/>
              <a:t> cada pixel é representado por três Bytes, sendo um para cada banda de cor. Pode representar </a:t>
            </a:r>
            <a:r>
              <a:rPr lang="pt-BR" sz="2400">
                <a:solidFill>
                  <a:schemeClr val="tx2"/>
                </a:solidFill>
              </a:rPr>
              <a:t>16.777.216</a:t>
            </a:r>
            <a:r>
              <a:rPr lang="pt-BR" sz="2400"/>
              <a:t> de cores para cada pixel. </a:t>
            </a:r>
          </a:p>
          <a:p>
            <a:pPr>
              <a:spcBef>
                <a:spcPct val="50000"/>
              </a:spcBef>
            </a:pPr>
            <a:r>
              <a:rPr lang="pt-BR" sz="2400">
                <a:solidFill>
                  <a:schemeClr val="tx2"/>
                </a:solidFill>
              </a:rPr>
              <a:t>Olho humano</a:t>
            </a:r>
            <a:r>
              <a:rPr lang="pt-BR" sz="2400"/>
              <a:t> ~10 milhões de cores</a:t>
            </a:r>
          </a:p>
        </p:txBody>
      </p:sp>
      <p:pic>
        <p:nvPicPr>
          <p:cNvPr id="20485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2350" y="3429000"/>
            <a:ext cx="3395663" cy="2195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76250" y="317500"/>
            <a:ext cx="8369300" cy="649288"/>
          </a:xfrm>
          <a:noFill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anchor="t"/>
          <a:lstStyle/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</a:pPr>
            <a:r>
              <a:rPr lang="pt-BR" sz="3200" b="1" smtClean="0"/>
              <a:t>Falsa cor NRG:</a:t>
            </a:r>
            <a:r>
              <a:rPr lang="pt-BR" sz="2800" smtClean="0"/>
              <a:t> </a:t>
            </a:r>
            <a:r>
              <a:rPr lang="pt-BR" sz="2800" smtClean="0">
                <a:solidFill>
                  <a:schemeClr val="hlink"/>
                </a:solidFill>
              </a:rPr>
              <a:t>Falsa cor infravermelho </a:t>
            </a:r>
            <a:r>
              <a:rPr lang="pt-BR" sz="2800" b="1" smtClean="0">
                <a:solidFill>
                  <a:schemeClr val="hlink"/>
                </a:solidFill>
              </a:rPr>
              <a:t>24 bits</a:t>
            </a:r>
          </a:p>
        </p:txBody>
      </p:sp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4963" y="1125538"/>
            <a:ext cx="3395662" cy="2301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63" y="3752850"/>
            <a:ext cx="2667000" cy="1808163"/>
          </a:xfrm>
          <a:prstGeom prst="rect">
            <a:avLst/>
          </a:prstGeom>
          <a:noFill/>
          <a:ln w="38100" algn="ctr">
            <a:solidFill>
              <a:srgbClr val="FF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0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1838" y="3752850"/>
            <a:ext cx="2667000" cy="1808163"/>
          </a:xfrm>
          <a:prstGeom prst="rect">
            <a:avLst/>
          </a:prstGeom>
          <a:noFill/>
          <a:ln w="38100" algn="ctr">
            <a:solidFill>
              <a:srgbClr val="FF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1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3752850"/>
            <a:ext cx="2667000" cy="1808163"/>
          </a:xfrm>
          <a:prstGeom prst="rect">
            <a:avLst/>
          </a:prstGeom>
          <a:noFill/>
          <a:ln w="38100" algn="ctr">
            <a:solidFill>
              <a:srgbClr val="99FF3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511" name="Text Box 7"/>
          <p:cNvSpPr txBox="1">
            <a:spLocks noChangeArrowheads="1"/>
          </p:cNvSpPr>
          <p:nvPr/>
        </p:nvSpPr>
        <p:spPr bwMode="auto">
          <a:xfrm>
            <a:off x="1195388" y="5545138"/>
            <a:ext cx="1143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sz="2400">
                <a:solidFill>
                  <a:srgbClr val="FF00FF"/>
                </a:solidFill>
              </a:rPr>
              <a:t>NIR</a:t>
            </a:r>
          </a:p>
        </p:txBody>
      </p:sp>
      <p:sp>
        <p:nvSpPr>
          <p:cNvPr id="21512" name="Text Box 8"/>
          <p:cNvSpPr txBox="1">
            <a:spLocks noChangeArrowheads="1"/>
          </p:cNvSpPr>
          <p:nvPr/>
        </p:nvSpPr>
        <p:spPr bwMode="auto">
          <a:xfrm>
            <a:off x="4181475" y="5545138"/>
            <a:ext cx="106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sz="2400">
                <a:solidFill>
                  <a:srgbClr val="FF3300"/>
                </a:solidFill>
              </a:rPr>
              <a:t>Red</a:t>
            </a:r>
          </a:p>
        </p:txBody>
      </p:sp>
      <p:sp>
        <p:nvSpPr>
          <p:cNvPr id="21513" name="Text Box 9"/>
          <p:cNvSpPr txBox="1">
            <a:spLocks noChangeArrowheads="1"/>
          </p:cNvSpPr>
          <p:nvPr/>
        </p:nvSpPr>
        <p:spPr bwMode="auto">
          <a:xfrm>
            <a:off x="7124700" y="5545138"/>
            <a:ext cx="106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sz="2400">
                <a:solidFill>
                  <a:srgbClr val="33CC33"/>
                </a:solidFill>
              </a:rPr>
              <a:t>Green</a:t>
            </a:r>
          </a:p>
        </p:txBody>
      </p:sp>
      <p:sp>
        <p:nvSpPr>
          <p:cNvPr id="21514" name="Text Box 10"/>
          <p:cNvSpPr txBox="1">
            <a:spLocks noChangeArrowheads="1"/>
          </p:cNvSpPr>
          <p:nvPr/>
        </p:nvSpPr>
        <p:spPr bwMode="auto">
          <a:xfrm>
            <a:off x="644525" y="1628775"/>
            <a:ext cx="2098675" cy="146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sz="2000"/>
              <a:t>Câmera DUNCANTECH</a:t>
            </a:r>
          </a:p>
          <a:p>
            <a:pPr algn="ctr" eaLnBrk="1" hangingPunct="1">
              <a:spcBef>
                <a:spcPct val="50000"/>
              </a:spcBef>
            </a:pPr>
            <a:r>
              <a:rPr lang="pt-BR" sz="2000"/>
              <a:t>Configuração </a:t>
            </a:r>
            <a:r>
              <a:rPr lang="pt-BR" sz="2000">
                <a:solidFill>
                  <a:srgbClr val="FF00FF"/>
                </a:solidFill>
              </a:rPr>
              <a:t>N</a:t>
            </a:r>
            <a:r>
              <a:rPr lang="pt-BR" sz="2000">
                <a:solidFill>
                  <a:srgbClr val="FF3300"/>
                </a:solidFill>
              </a:rPr>
              <a:t>R</a:t>
            </a:r>
            <a:r>
              <a:rPr lang="pt-BR" sz="2000">
                <a:solidFill>
                  <a:srgbClr val="33CC33"/>
                </a:solidFill>
              </a:rPr>
              <a:t>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825500" y="434975"/>
            <a:ext cx="7340600" cy="647700"/>
          </a:xfrm>
          <a:noFill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anchor="t"/>
          <a:lstStyle/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</a:pPr>
            <a:r>
              <a:rPr lang="pt-BR" sz="3600" b="1" smtClean="0">
                <a:latin typeface="Arial" charset="0"/>
              </a:rPr>
              <a:t>Aplica</a:t>
            </a:r>
            <a:r>
              <a:rPr lang="pt-BR" sz="3600" b="1" smtClean="0"/>
              <a:t>ç</a:t>
            </a:r>
            <a:r>
              <a:rPr lang="pt-BR" sz="3600" b="1" smtClean="0">
                <a:latin typeface="Arial" charset="0"/>
              </a:rPr>
              <a:t>ão de Imagens</a:t>
            </a:r>
          </a:p>
        </p:txBody>
      </p:sp>
      <p:sp>
        <p:nvSpPr>
          <p:cNvPr id="4099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685800" y="1557338"/>
            <a:ext cx="7772400" cy="2592387"/>
          </a:xfrm>
        </p:spPr>
        <p:txBody>
          <a:bodyPr/>
          <a:lstStyle/>
          <a:p>
            <a:pPr eaLnBrk="1" hangingPunct="1"/>
            <a:r>
              <a:rPr lang="pt-BR" sz="2800" b="1" smtClean="0">
                <a:solidFill>
                  <a:schemeClr val="hlink"/>
                </a:solidFill>
                <a:latin typeface="Arial" charset="0"/>
              </a:rPr>
              <a:t>Visão Artificial :</a:t>
            </a:r>
            <a:r>
              <a:rPr lang="pt-BR" sz="2800" smtClean="0">
                <a:solidFill>
                  <a:schemeClr val="hlink"/>
                </a:solidFill>
                <a:latin typeface="Arial" charset="0"/>
              </a:rPr>
              <a:t>utiliza</a:t>
            </a:r>
            <a:r>
              <a:rPr lang="pt-BR" sz="2800" smtClean="0">
                <a:solidFill>
                  <a:schemeClr val="hlink"/>
                </a:solidFill>
              </a:rPr>
              <a:t>ç</a:t>
            </a:r>
            <a:r>
              <a:rPr lang="pt-BR" sz="2800" smtClean="0">
                <a:solidFill>
                  <a:schemeClr val="hlink"/>
                </a:solidFill>
                <a:latin typeface="Arial" charset="0"/>
              </a:rPr>
              <a:t>ão de imagens digitais para fins de automa</a:t>
            </a:r>
            <a:r>
              <a:rPr lang="pt-BR" sz="2800" smtClean="0">
                <a:solidFill>
                  <a:schemeClr val="hlink"/>
                </a:solidFill>
              </a:rPr>
              <a:t>ç</a:t>
            </a:r>
            <a:r>
              <a:rPr lang="pt-BR" sz="2800" smtClean="0">
                <a:solidFill>
                  <a:schemeClr val="hlink"/>
                </a:solidFill>
                <a:latin typeface="Arial" charset="0"/>
              </a:rPr>
              <a:t>ão de processos</a:t>
            </a:r>
          </a:p>
          <a:p>
            <a:pPr eaLnBrk="1" hangingPunct="1"/>
            <a:endParaRPr lang="pt-BR" sz="2800" smtClean="0">
              <a:solidFill>
                <a:schemeClr val="hlink"/>
              </a:solidFill>
              <a:latin typeface="Arial" charset="0"/>
            </a:endParaRPr>
          </a:p>
          <a:p>
            <a:pPr eaLnBrk="1" hangingPunct="1"/>
            <a:r>
              <a:rPr lang="pt-BR" sz="2800" b="1" smtClean="0">
                <a:solidFill>
                  <a:schemeClr val="hlink"/>
                </a:solidFill>
                <a:latin typeface="Arial" charset="0"/>
              </a:rPr>
              <a:t>Sensoriamento Remoto:</a:t>
            </a:r>
            <a:r>
              <a:rPr lang="pt-BR" sz="2800" smtClean="0">
                <a:solidFill>
                  <a:schemeClr val="hlink"/>
                </a:solidFill>
                <a:latin typeface="Arial" charset="0"/>
              </a:rPr>
              <a:t> fotointerpreta</a:t>
            </a:r>
            <a:r>
              <a:rPr lang="pt-BR" sz="2800" smtClean="0">
                <a:solidFill>
                  <a:schemeClr val="hlink"/>
                </a:solidFill>
              </a:rPr>
              <a:t>ç</a:t>
            </a:r>
            <a:r>
              <a:rPr lang="pt-BR" sz="2800" smtClean="0">
                <a:solidFill>
                  <a:schemeClr val="hlink"/>
                </a:solidFill>
                <a:latin typeface="Arial" charset="0"/>
              </a:rPr>
              <a:t>ão - identifica</a:t>
            </a:r>
            <a:r>
              <a:rPr lang="pt-BR" sz="2800" smtClean="0">
                <a:solidFill>
                  <a:schemeClr val="hlink"/>
                </a:solidFill>
              </a:rPr>
              <a:t>ç</a:t>
            </a:r>
            <a:r>
              <a:rPr lang="pt-BR" sz="2800" smtClean="0">
                <a:solidFill>
                  <a:schemeClr val="hlink"/>
                </a:solidFill>
                <a:latin typeface="Arial" charset="0"/>
              </a:rPr>
              <a:t>ão autom</a:t>
            </a:r>
            <a:r>
              <a:rPr lang="pt-BR" sz="2800" smtClean="0">
                <a:solidFill>
                  <a:schemeClr val="hlink"/>
                </a:solidFill>
              </a:rPr>
              <a:t>á</a:t>
            </a:r>
            <a:r>
              <a:rPr lang="pt-BR" sz="2800" smtClean="0">
                <a:solidFill>
                  <a:schemeClr val="hlink"/>
                </a:solidFill>
                <a:latin typeface="Arial" charset="0"/>
              </a:rPr>
              <a:t>tica da variabilidade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5"/>
          <p:cNvSpPr>
            <a:spLocks noGrp="1" noChangeArrowheads="1"/>
          </p:cNvSpPr>
          <p:nvPr>
            <p:ph type="title"/>
          </p:nvPr>
        </p:nvSpPr>
        <p:spPr>
          <a:xfrm>
            <a:off x="395288" y="476250"/>
            <a:ext cx="8353425" cy="576263"/>
          </a:xfrm>
          <a:noFill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anchor="t"/>
          <a:lstStyle/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</a:pPr>
            <a:r>
              <a:rPr lang="pt-BR" sz="2800" b="1" smtClean="0">
                <a:solidFill>
                  <a:schemeClr val="tx1"/>
                </a:solidFill>
                <a:latin typeface="Arial" charset="0"/>
              </a:rPr>
              <a:t>Bits necess</a:t>
            </a:r>
            <a:r>
              <a:rPr lang="pt-BR" sz="2800" b="1" smtClean="0">
                <a:solidFill>
                  <a:schemeClr val="tx1"/>
                </a:solidFill>
              </a:rPr>
              <a:t>á</a:t>
            </a:r>
            <a:r>
              <a:rPr lang="pt-BR" sz="2800" b="1" smtClean="0">
                <a:solidFill>
                  <a:schemeClr val="tx1"/>
                </a:solidFill>
                <a:latin typeface="Arial" charset="0"/>
              </a:rPr>
              <a:t>rios para armazenar a imagem</a:t>
            </a:r>
          </a:p>
        </p:txBody>
      </p:sp>
      <p:graphicFrame>
        <p:nvGraphicFramePr>
          <p:cNvPr id="22531" name="Object 6"/>
          <p:cNvGraphicFramePr>
            <a:graphicFrameLocks noChangeAspect="1"/>
          </p:cNvGraphicFramePr>
          <p:nvPr/>
        </p:nvGraphicFramePr>
        <p:xfrm>
          <a:off x="3251200" y="1639888"/>
          <a:ext cx="2570163" cy="565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45" name="Equation" r:id="rId3" imgW="812447" imgH="177723" progId="Equation.3">
                  <p:embed/>
                </p:oleObj>
              </mc:Choice>
              <mc:Fallback>
                <p:oleObj name="Equation" r:id="rId3" imgW="812447" imgH="177723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51200" y="1639888"/>
                        <a:ext cx="2570163" cy="565150"/>
                      </a:xfrm>
                      <a:prstGeom prst="rect">
                        <a:avLst/>
                      </a:prstGeom>
                      <a:gradFill rotWithShape="1">
                        <a:gsLst>
                          <a:gs pos="0">
                            <a:schemeClr val="folHlink">
                              <a:alpha val="67000"/>
                            </a:schemeClr>
                          </a:gs>
                          <a:gs pos="50000">
                            <a:schemeClr val="hlink"/>
                          </a:gs>
                          <a:gs pos="100000">
                            <a:schemeClr val="folHlink">
                              <a:alpha val="67000"/>
                            </a:schemeClr>
                          </a:gs>
                        </a:gsLst>
                        <a:lin ang="5400000" scaled="1"/>
                      </a:gra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7232" name="Group 80"/>
          <p:cNvGraphicFramePr>
            <a:graphicFrameLocks noGrp="1"/>
          </p:cNvGraphicFramePr>
          <p:nvPr/>
        </p:nvGraphicFramePr>
        <p:xfrm>
          <a:off x="1116013" y="2951163"/>
          <a:ext cx="7345362" cy="2362200"/>
        </p:xfrm>
        <a:graphic>
          <a:graphicData uri="http://schemas.openxmlformats.org/drawingml/2006/table">
            <a:tbl>
              <a:tblPr/>
              <a:tblGrid>
                <a:gridCol w="419100"/>
                <a:gridCol w="350837"/>
                <a:gridCol w="6575425"/>
              </a:tblGrid>
              <a:tr h="533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kumimoji="0" lang="pt-BR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b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kumimoji="0" lang="pt-BR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=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kumimoji="0" lang="pt-BR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bits necess</a:t>
                      </a:r>
                      <a:r>
                        <a:rPr kumimoji="0" lang="pt-BR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/>
                          <a:cs typeface="Arial" charset="0"/>
                        </a:rPr>
                        <a:t>á</a:t>
                      </a:r>
                      <a:r>
                        <a:rPr kumimoji="0" lang="pt-BR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rios para armazenar a imagem = </a:t>
                      </a:r>
                      <a:r>
                        <a:rPr kumimoji="0" lang="pt-BR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bits do arquivo</a:t>
                      </a:r>
                      <a:r>
                        <a:rPr kumimoji="0" lang="pt-BR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;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kumimoji="0" lang="pt-BR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M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kumimoji="0" lang="pt-BR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=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kumimoji="0" lang="pt-BR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n</a:t>
                      </a:r>
                      <a:r>
                        <a:rPr kumimoji="0" lang="pt-BR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/>
                          <a:cs typeface="Arial" charset="0"/>
                        </a:rPr>
                        <a:t>ú</a:t>
                      </a:r>
                      <a:r>
                        <a:rPr kumimoji="0" lang="pt-BR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mero de </a:t>
                      </a:r>
                      <a:r>
                        <a:rPr kumimoji="0" lang="pt-BR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linhas</a:t>
                      </a:r>
                      <a:r>
                        <a:rPr kumimoji="0" lang="pt-BR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 da imagem;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kumimoji="0" lang="pt-BR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N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kumimoji="0" lang="pt-BR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=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kumimoji="0" lang="pt-BR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N</a:t>
                      </a:r>
                      <a:r>
                        <a:rPr kumimoji="0" lang="pt-BR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/>
                          <a:cs typeface="Arial" charset="0"/>
                        </a:rPr>
                        <a:t>ú</a:t>
                      </a:r>
                      <a:r>
                        <a:rPr kumimoji="0" lang="pt-BR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mero de </a:t>
                      </a:r>
                      <a:r>
                        <a:rPr kumimoji="0" lang="pt-BR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colunas</a:t>
                      </a:r>
                      <a:r>
                        <a:rPr kumimoji="0" lang="pt-BR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 da imagem;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kumimoji="0" lang="pt-BR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m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kumimoji="0" lang="pt-BR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=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kumimoji="0" lang="pt-BR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n</a:t>
                      </a:r>
                      <a:r>
                        <a:rPr kumimoji="0" lang="pt-BR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/>
                          <a:cs typeface="Arial" charset="0"/>
                        </a:rPr>
                        <a:t>ú</a:t>
                      </a:r>
                      <a:r>
                        <a:rPr kumimoji="0" lang="pt-BR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mero de bits = BitDepth; </a:t>
                      </a:r>
                      <a:endParaRPr kumimoji="0" lang="pt-B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4"/>
          <p:cNvSpPr>
            <a:spLocks noChangeArrowheads="1"/>
          </p:cNvSpPr>
          <p:nvPr/>
        </p:nvSpPr>
        <p:spPr bwMode="auto">
          <a:xfrm>
            <a:off x="323850" y="303213"/>
            <a:ext cx="8509000" cy="1009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1436688" indent="-1436688">
              <a:spcBef>
                <a:spcPct val="20000"/>
              </a:spcBef>
              <a:buClr>
                <a:schemeClr val="hlink"/>
              </a:buClr>
              <a:buSzPct val="90000"/>
            </a:pPr>
            <a:r>
              <a:rPr lang="pt-BR" sz="2800" b="1">
                <a:latin typeface="Arial" charset="0"/>
              </a:rPr>
              <a:t>Exemplo:</a:t>
            </a:r>
            <a:r>
              <a:rPr lang="pt-BR" sz="2800">
                <a:solidFill>
                  <a:schemeClr val="folHlink"/>
                </a:solidFill>
                <a:latin typeface="Arial" charset="0"/>
              </a:rPr>
              <a:t> </a:t>
            </a:r>
            <a:r>
              <a:rPr lang="pt-BR" sz="2400">
                <a:latin typeface="Arial" charset="0"/>
              </a:rPr>
              <a:t>imagem RGB (true color) de 652L x 1024C. Temos M=652; N=1024; m=24, e </a:t>
            </a:r>
            <a:r>
              <a:rPr lang="pt-BR" sz="2400" b="1">
                <a:latin typeface="Arial" charset="0"/>
              </a:rPr>
              <a:t>bits arq</a:t>
            </a:r>
            <a:r>
              <a:rPr lang="pt-BR" sz="2400">
                <a:latin typeface="Arial" charset="0"/>
              </a:rPr>
              <a:t> </a:t>
            </a:r>
            <a:r>
              <a:rPr lang="pt-BR" sz="2400"/>
              <a:t>é</a:t>
            </a:r>
            <a:r>
              <a:rPr lang="pt-BR" sz="2400">
                <a:latin typeface="Arial" charset="0"/>
              </a:rPr>
              <a:t>:</a:t>
            </a:r>
          </a:p>
        </p:txBody>
      </p:sp>
      <p:graphicFrame>
        <p:nvGraphicFramePr>
          <p:cNvPr id="23555" name="Object 5"/>
          <p:cNvGraphicFramePr>
            <a:graphicFrameLocks noChangeAspect="1"/>
          </p:cNvGraphicFramePr>
          <p:nvPr/>
        </p:nvGraphicFramePr>
        <p:xfrm>
          <a:off x="1038225" y="1744663"/>
          <a:ext cx="7108825" cy="644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58" name="Equation" r:id="rId3" imgW="2247900" imgH="203200" progId="Equation.3">
                  <p:embed/>
                </p:oleObj>
              </mc:Choice>
              <mc:Fallback>
                <p:oleObj name="Equation" r:id="rId3" imgW="2247900" imgH="2032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38225" y="1744663"/>
                        <a:ext cx="7108825" cy="644525"/>
                      </a:xfrm>
                      <a:prstGeom prst="rect">
                        <a:avLst/>
                      </a:prstGeom>
                      <a:gradFill rotWithShape="1">
                        <a:gsLst>
                          <a:gs pos="0">
                            <a:schemeClr val="folHlink">
                              <a:alpha val="67000"/>
                            </a:schemeClr>
                          </a:gs>
                          <a:gs pos="50000">
                            <a:schemeClr val="hlink"/>
                          </a:gs>
                          <a:gs pos="100000">
                            <a:schemeClr val="folHlink">
                              <a:alpha val="67000"/>
                            </a:schemeClr>
                          </a:gs>
                        </a:gsLst>
                        <a:lin ang="5400000" scaled="1"/>
                      </a:gra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56" name="Object 6"/>
          <p:cNvGraphicFramePr>
            <a:graphicFrameLocks noChangeAspect="1"/>
          </p:cNvGraphicFramePr>
          <p:nvPr/>
        </p:nvGraphicFramePr>
        <p:xfrm>
          <a:off x="1978025" y="5030788"/>
          <a:ext cx="5186363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59" name="Equation" r:id="rId5" imgW="2273300" imgH="431800" progId="Equation.3">
                  <p:embed/>
                </p:oleObj>
              </mc:Choice>
              <mc:Fallback>
                <p:oleObj name="Equation" r:id="rId5" imgW="2273300" imgH="4318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8025" y="5030788"/>
                        <a:ext cx="5186363" cy="990600"/>
                      </a:xfrm>
                      <a:prstGeom prst="rect">
                        <a:avLst/>
                      </a:prstGeom>
                      <a:gradFill rotWithShape="1">
                        <a:gsLst>
                          <a:gs pos="0">
                            <a:schemeClr val="folHlink">
                              <a:alpha val="67000"/>
                            </a:schemeClr>
                          </a:gs>
                          <a:gs pos="50000">
                            <a:schemeClr val="hlink"/>
                          </a:gs>
                          <a:gs pos="100000">
                            <a:schemeClr val="folHlink">
                              <a:alpha val="67000"/>
                            </a:schemeClr>
                          </a:gs>
                        </a:gsLst>
                        <a:lin ang="5400000" scaled="1"/>
                      </a:gra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57" name="Rectangle 7"/>
          <p:cNvSpPr>
            <a:spLocks noChangeArrowheads="1"/>
          </p:cNvSpPr>
          <p:nvPr/>
        </p:nvSpPr>
        <p:spPr bwMode="auto">
          <a:xfrm>
            <a:off x="468313" y="2781300"/>
            <a:ext cx="8064500" cy="144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261938" indent="-261938">
              <a:spcBef>
                <a:spcPct val="20000"/>
              </a:spcBef>
              <a:buClr>
                <a:schemeClr val="tx1"/>
              </a:buClr>
              <a:buSzPct val="90000"/>
              <a:buFontTx/>
              <a:buChar char="•"/>
            </a:pPr>
            <a:r>
              <a:rPr lang="pt-BR" sz="2800" b="1">
                <a:latin typeface="Arial" charset="0"/>
              </a:rPr>
              <a:t>Byte</a:t>
            </a:r>
            <a:r>
              <a:rPr lang="pt-BR" sz="2800">
                <a:latin typeface="Arial" charset="0"/>
              </a:rPr>
              <a:t> de </a:t>
            </a:r>
            <a:r>
              <a:rPr lang="pt-BR" sz="2800" b="1">
                <a:latin typeface="Arial" charset="0"/>
              </a:rPr>
              <a:t>8 bits</a:t>
            </a:r>
            <a:r>
              <a:rPr lang="pt-BR" sz="2800">
                <a:latin typeface="Arial" charset="0"/>
              </a:rPr>
              <a:t> que </a:t>
            </a:r>
            <a:r>
              <a:rPr lang="pt-BR" sz="2800"/>
              <a:t>é</a:t>
            </a:r>
            <a:r>
              <a:rPr lang="pt-BR" sz="2800">
                <a:latin typeface="Arial" charset="0"/>
              </a:rPr>
              <a:t> o mais usual. sem o uso de nenhum algoritmo de compressão, como por exemplo </a:t>
            </a:r>
            <a:r>
              <a:rPr lang="pt-BR" sz="2800" b="1">
                <a:latin typeface="Arial" charset="0"/>
              </a:rPr>
              <a:t>JPG</a:t>
            </a:r>
            <a:r>
              <a:rPr lang="pt-BR" sz="2800">
                <a:latin typeface="Arial" charset="0"/>
              </a:rPr>
              <a:t>, calculamos o n</a:t>
            </a:r>
            <a:r>
              <a:rPr lang="pt-BR" sz="2800"/>
              <a:t>ú</a:t>
            </a:r>
            <a:r>
              <a:rPr lang="pt-BR" sz="2800">
                <a:latin typeface="Arial" charset="0"/>
              </a:rPr>
              <a:t>mero de Bytes da seguinte forma:</a:t>
            </a:r>
            <a:endParaRPr lang="pt-BR" sz="240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79450" y="1208088"/>
            <a:ext cx="7772400" cy="1143000"/>
          </a:xfrm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pt-BR" sz="40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Obtenção de Parâmetros da imagem digital</a:t>
            </a:r>
          </a:p>
        </p:txBody>
      </p:sp>
      <p:sp>
        <p:nvSpPr>
          <p:cNvPr id="24579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subTitle" idx="1"/>
          </p:nvPr>
        </p:nvSpPr>
        <p:spPr>
          <a:xfrm>
            <a:off x="865188" y="3810000"/>
            <a:ext cx="8027987" cy="2120900"/>
          </a:xfrm>
          <a:noFill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anchor="t"/>
          <a:lstStyle/>
          <a:p>
            <a:pPr marL="609600" indent="-609600" eaLnBrk="1" hangingPunct="1">
              <a:lnSpc>
                <a:spcPct val="70000"/>
              </a:lnSpc>
              <a:buClrTx/>
              <a:buSzPct val="80000"/>
              <a:buFontTx/>
              <a:buBlip>
                <a:blip r:embed="rId2"/>
              </a:buBlip>
            </a:pPr>
            <a:r>
              <a:rPr lang="pt-BR" sz="2800" smtClean="0">
                <a:latin typeface="Courier New" pitchFamily="49" charset="0"/>
              </a:rPr>
              <a:t>Tamanho da imagem</a:t>
            </a:r>
          </a:p>
          <a:p>
            <a:pPr marL="609600" indent="-609600" eaLnBrk="1" hangingPunct="1">
              <a:lnSpc>
                <a:spcPct val="70000"/>
              </a:lnSpc>
              <a:buSzPct val="80000"/>
              <a:buFont typeface="Wingdings" pitchFamily="2" charset="2"/>
              <a:buChar char="Ø"/>
            </a:pPr>
            <a:r>
              <a:rPr lang="pt-BR" sz="1800" smtClean="0">
                <a:latin typeface="Courier New" pitchFamily="49" charset="0"/>
              </a:rPr>
              <a:t>Linhas x Colunas</a:t>
            </a:r>
          </a:p>
          <a:p>
            <a:pPr marL="609600" indent="-609600" eaLnBrk="1" hangingPunct="1">
              <a:lnSpc>
                <a:spcPct val="70000"/>
              </a:lnSpc>
              <a:buSzPct val="80000"/>
              <a:buFont typeface="Wingdings" pitchFamily="2" charset="2"/>
              <a:buChar char="Ø"/>
            </a:pPr>
            <a:r>
              <a:rPr lang="pt-BR" sz="1800" smtClean="0">
                <a:latin typeface="Courier New" pitchFamily="49" charset="0"/>
              </a:rPr>
              <a:t>Bytes da imagem</a:t>
            </a:r>
          </a:p>
          <a:p>
            <a:pPr marL="609600" indent="-609600" eaLnBrk="1" hangingPunct="1">
              <a:lnSpc>
                <a:spcPct val="70000"/>
              </a:lnSpc>
              <a:buClrTx/>
              <a:buSzPct val="80000"/>
              <a:buFontTx/>
              <a:buBlip>
                <a:blip r:embed="rId2"/>
              </a:buBlip>
            </a:pPr>
            <a:r>
              <a:rPr lang="pt-BR" sz="2800" smtClean="0">
                <a:latin typeface="Courier New" pitchFamily="49" charset="0"/>
              </a:rPr>
              <a:t>Profundidade</a:t>
            </a:r>
          </a:p>
          <a:p>
            <a:pPr marL="609600" indent="-609600" eaLnBrk="1" hangingPunct="1">
              <a:lnSpc>
                <a:spcPct val="70000"/>
              </a:lnSpc>
              <a:buSzPct val="80000"/>
              <a:buFont typeface="Wingdings" pitchFamily="2" charset="2"/>
              <a:buChar char="Ø"/>
            </a:pPr>
            <a:r>
              <a:rPr lang="pt-BR" sz="1800" smtClean="0">
                <a:latin typeface="Courier New" pitchFamily="49" charset="0"/>
              </a:rPr>
              <a:t>bits por pixel</a:t>
            </a:r>
          </a:p>
          <a:p>
            <a:pPr marL="609600" indent="-609600" eaLnBrk="1" hangingPunct="1">
              <a:lnSpc>
                <a:spcPct val="70000"/>
              </a:lnSpc>
              <a:buClrTx/>
              <a:buSzPct val="80000"/>
              <a:buFontTx/>
              <a:buBlip>
                <a:blip r:embed="rId2"/>
              </a:buBlip>
            </a:pPr>
            <a:r>
              <a:rPr lang="pt-BR" sz="2800" smtClean="0">
                <a:latin typeface="Courier New" pitchFamily="49" charset="0"/>
              </a:rPr>
              <a:t>Níveis de cinza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z="3600" smtClean="0"/>
              <a:t>Informações sobre o arquivo de imagem</a:t>
            </a:r>
          </a:p>
        </p:txBody>
      </p:sp>
      <p:sp>
        <p:nvSpPr>
          <p:cNvPr id="25603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838200" y="1609725"/>
            <a:ext cx="7772400" cy="4114800"/>
          </a:xfrm>
        </p:spPr>
        <p:txBody>
          <a:bodyPr/>
          <a:lstStyle/>
          <a:p>
            <a:pPr eaLnBrk="1" hangingPunct="1"/>
            <a:r>
              <a:rPr lang="pt-BR" smtClean="0"/>
              <a:t>Para obter informações a respeito de arquivos de imagens vamos utilizar o programa computacional MATLAB</a:t>
            </a:r>
            <a:r>
              <a:rPr lang="en-US" baseline="30000" smtClean="0"/>
              <a:t>®</a:t>
            </a:r>
            <a:r>
              <a:rPr lang="en-US" smtClean="0"/>
              <a:t>.</a:t>
            </a:r>
          </a:p>
          <a:p>
            <a:pPr eaLnBrk="1" hangingPunct="1"/>
            <a:r>
              <a:rPr lang="pt-BR" sz="2000" b="1" smtClean="0"/>
              <a:t>Comando </a:t>
            </a:r>
            <a:r>
              <a:rPr lang="pt-BR" sz="2000" b="1" smtClean="0">
                <a:latin typeface="Courier New" pitchFamily="49" charset="0"/>
              </a:rPr>
              <a:t>imfinfo</a:t>
            </a:r>
            <a:r>
              <a:rPr lang="pt-BR" sz="2000" smtClean="0">
                <a:latin typeface="Courier New" pitchFamily="49" charset="0"/>
              </a:rPr>
              <a:t/>
            </a:r>
            <a:br>
              <a:rPr lang="pt-BR" sz="2000" smtClean="0">
                <a:latin typeface="Courier New" pitchFamily="49" charset="0"/>
              </a:rPr>
            </a:br>
            <a:r>
              <a:rPr lang="pt-BR" sz="2000" smtClean="0"/>
              <a:t> Syntax      </a:t>
            </a:r>
            <a:r>
              <a:rPr lang="pt-BR" sz="2000" b="1" smtClean="0">
                <a:latin typeface="Courier New" pitchFamily="49" charset="0"/>
              </a:rPr>
              <a:t>info = imfinfo(</a:t>
            </a:r>
            <a:r>
              <a:rPr lang="pt-BR" sz="2000" b="1" smtClean="0"/>
              <a:t>‘</a:t>
            </a:r>
            <a:r>
              <a:rPr lang="pt-BR" sz="2000" b="1" smtClean="0">
                <a:latin typeface="Courier New" pitchFamily="49" charset="0"/>
              </a:rPr>
              <a:t>filename.fmt</a:t>
            </a:r>
            <a:r>
              <a:rPr lang="pt-BR" sz="2000" b="1" smtClean="0"/>
              <a:t>’</a:t>
            </a:r>
            <a:r>
              <a:rPr lang="pt-BR" sz="2000" b="1" smtClean="0">
                <a:latin typeface="Courier New" pitchFamily="49" charset="0"/>
              </a:rPr>
              <a:t>)</a:t>
            </a:r>
            <a:r>
              <a:rPr lang="pt-BR" sz="2000" smtClean="0"/>
              <a:t/>
            </a:r>
            <a:br>
              <a:rPr lang="pt-BR" sz="2000" smtClean="0"/>
            </a:br>
            <a:endParaRPr lang="pt-BR" sz="2000" smtClean="0"/>
          </a:p>
          <a:p>
            <a:pPr eaLnBrk="1" hangingPunct="1"/>
            <a:r>
              <a:rPr lang="pt-BR" sz="2000" smtClean="0"/>
              <a:t>filename = nome do arquivo</a:t>
            </a:r>
          </a:p>
          <a:p>
            <a:pPr eaLnBrk="1" hangingPunct="1"/>
            <a:r>
              <a:rPr lang="pt-BR" sz="2000" smtClean="0"/>
              <a:t>fmt = formato de arquivo</a:t>
            </a:r>
          </a:p>
          <a:p>
            <a:pPr eaLnBrk="1" hangingPunct="1"/>
            <a:r>
              <a:rPr lang="pt-BR" sz="2000" smtClean="0"/>
              <a:t>Como exemplo vamos usar a imagem ‘figura1.jpg’</a:t>
            </a:r>
            <a:endParaRPr lang="en-US" sz="2000" smtClean="0"/>
          </a:p>
        </p:txBody>
      </p:sp>
      <p:pic>
        <p:nvPicPr>
          <p:cNvPr id="25604" name="Picture 4" descr="Figura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5963" y="3663950"/>
            <a:ext cx="1919287" cy="190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74" name="Rectangle 2"/>
          <p:cNvSpPr>
            <a:spLocks noGrp="1" noChangeArrowheads="1"/>
          </p:cNvSpPr>
          <p:nvPr>
            <p:ph type="title"/>
          </p:nvPr>
        </p:nvSpPr>
        <p:spPr>
          <a:xfrm>
            <a:off x="663575" y="863600"/>
            <a:ext cx="8229600" cy="765175"/>
          </a:xfrm>
        </p:spPr>
        <p:txBody>
          <a:bodyPr/>
          <a:lstStyle/>
          <a:p>
            <a:pPr eaLnBrk="1" hangingPunct="1">
              <a:defRPr/>
            </a:pPr>
            <a:r>
              <a:rPr lang="pt-BR" sz="4000" b="1" smtClean="0"/>
              <a:t>Resposta do comando </a:t>
            </a:r>
            <a:r>
              <a:rPr lang="pt-BR" sz="400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imfinfo</a:t>
            </a:r>
            <a:r>
              <a:rPr lang="pt-BR" sz="4000" smtClean="0"/>
              <a:t/>
            </a:r>
            <a:br>
              <a:rPr lang="pt-BR" sz="4000" smtClean="0"/>
            </a:br>
            <a:endParaRPr lang="pt-BR" sz="4000" smtClean="0"/>
          </a:p>
        </p:txBody>
      </p:sp>
      <p:sp>
        <p:nvSpPr>
          <p:cNvPr id="26627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685800" y="1011238"/>
            <a:ext cx="7772400" cy="431800"/>
          </a:xfrm>
          <a:noFill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pt-BR" sz="2400" smtClean="0"/>
              <a:t> Visualização na janela Command Windows;</a:t>
            </a:r>
          </a:p>
        </p:txBody>
      </p:sp>
      <p:pic>
        <p:nvPicPr>
          <p:cNvPr id="26628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913" y="1849438"/>
            <a:ext cx="6800850" cy="463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0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42913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pt-BR" sz="4000" smtClean="0"/>
              <a:t>Leitura de arquivos de imagem  </a:t>
            </a:r>
            <a:r>
              <a:rPr lang="pt-BR" sz="400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imread</a:t>
            </a:r>
            <a:endParaRPr lang="pt-BR" sz="4000" u="sng" smtClean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611188" y="1989138"/>
            <a:ext cx="8066087" cy="228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SzPct val="80000"/>
              <a:buFontTx/>
              <a:buBlip>
                <a:blip r:embed="rId2"/>
              </a:buBlip>
            </a:pPr>
            <a:r>
              <a:rPr lang="pt-BR" sz="2400">
                <a:latin typeface="Arial Narrow" pitchFamily="34" charset="0"/>
              </a:rPr>
              <a:t>Comando imread</a:t>
            </a:r>
            <a:br>
              <a:rPr lang="pt-BR" sz="2400">
                <a:latin typeface="Arial Narrow" pitchFamily="34" charset="0"/>
              </a:rPr>
            </a:br>
            <a:r>
              <a:rPr lang="pt-BR" sz="2400">
                <a:latin typeface="Arial Narrow" pitchFamily="34" charset="0"/>
              </a:rPr>
              <a:t>Syntax      im = imread(‘filename.fmt’)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SzPct val="80000"/>
              <a:buFontTx/>
              <a:buBlip>
                <a:blip r:embed="rId2"/>
              </a:buBlip>
            </a:pPr>
            <a:r>
              <a:rPr lang="pt-BR" sz="2400">
                <a:latin typeface="Arial Narrow" pitchFamily="34" charset="0"/>
              </a:rPr>
              <a:t>im = imread('Figura1.jpg');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SzPct val="80000"/>
              <a:buFontTx/>
              <a:buBlip>
                <a:blip r:embed="rId2"/>
              </a:buBlip>
            </a:pPr>
            <a:r>
              <a:rPr lang="pt-BR" sz="2400">
                <a:latin typeface="Arial Narrow" pitchFamily="34" charset="0"/>
              </a:rPr>
              <a:t>filename = nome do arquivo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SzPct val="80000"/>
              <a:buFontTx/>
              <a:buBlip>
                <a:blip r:embed="rId2"/>
              </a:buBlip>
            </a:pPr>
            <a:r>
              <a:rPr lang="pt-BR" sz="2400">
                <a:latin typeface="Arial Narrow" pitchFamily="34" charset="0"/>
              </a:rPr>
              <a:t>fmt = formato de arquivo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SzPct val="80000"/>
              <a:buFontTx/>
              <a:buBlip>
                <a:blip r:embed="rId2"/>
              </a:buBlip>
            </a:pPr>
            <a:r>
              <a:rPr lang="pt-BR" sz="2400">
                <a:latin typeface="Arial Narrow" pitchFamily="34" charset="0"/>
              </a:rPr>
              <a:t>Como exemplo vamos usar a imagem ‘figura1.jpg’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SzPct val="80000"/>
              <a:buFontTx/>
              <a:buBlip>
                <a:blip r:embed="rId2"/>
              </a:buBlip>
            </a:pPr>
            <a:endParaRPr lang="pt-BR" sz="2400">
              <a:latin typeface="Arial Narrow" pitchFamily="34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SzPct val="80000"/>
              <a:buFontTx/>
              <a:buBlip>
                <a:blip r:embed="rId2"/>
              </a:buBlip>
            </a:pPr>
            <a:r>
              <a:rPr lang="pt-BR" sz="1600">
                <a:latin typeface="Courier New" pitchFamily="49" charset="0"/>
              </a:rPr>
              <a:t>im=imread(‘c:\Meus documentos\Minhas Imagens\figura1.jpg');</a:t>
            </a:r>
            <a:endParaRPr lang="en-US" sz="1600">
              <a:latin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68288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pt-BR" sz="4000" smtClean="0"/>
              <a:t>Interpretação dos Resultados</a:t>
            </a:r>
            <a:br>
              <a:rPr lang="pt-BR" sz="4000" smtClean="0"/>
            </a:br>
            <a:r>
              <a:rPr lang="pt-BR" sz="400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imfinfo</a:t>
            </a:r>
          </a:p>
        </p:txBody>
      </p:sp>
      <p:sp>
        <p:nvSpPr>
          <p:cNvPr id="28675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900113" y="1516063"/>
            <a:ext cx="7993062" cy="382428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pt-BR" sz="2400" smtClean="0"/>
              <a:t>Filename: nome e formato da imagem;</a:t>
            </a:r>
          </a:p>
          <a:p>
            <a:pPr eaLnBrk="1" hangingPunct="1">
              <a:lnSpc>
                <a:spcPct val="90000"/>
              </a:lnSpc>
            </a:pPr>
            <a:r>
              <a:rPr lang="pt-BR" sz="2400" smtClean="0"/>
              <a:t>FileModDate: data e hora da última alteração feita no arquivo;</a:t>
            </a:r>
          </a:p>
          <a:p>
            <a:pPr eaLnBrk="1" hangingPunct="1">
              <a:lnSpc>
                <a:spcPct val="90000"/>
              </a:lnSpc>
            </a:pPr>
            <a:r>
              <a:rPr lang="pt-BR" sz="2400" smtClean="0"/>
              <a:t>FileSize: tamanho da imagem em Bytes no formato armazenado;</a:t>
            </a:r>
          </a:p>
          <a:p>
            <a:pPr eaLnBrk="1" hangingPunct="1">
              <a:lnSpc>
                <a:spcPct val="90000"/>
              </a:lnSpc>
            </a:pPr>
            <a:r>
              <a:rPr lang="pt-BR" sz="2400" smtClean="0"/>
              <a:t>Format: formato da imagem;</a:t>
            </a:r>
          </a:p>
          <a:p>
            <a:pPr eaLnBrk="1" hangingPunct="1">
              <a:lnSpc>
                <a:spcPct val="90000"/>
              </a:lnSpc>
            </a:pPr>
            <a:r>
              <a:rPr lang="pt-BR" sz="2400" smtClean="0"/>
              <a:t>FormatVersion: versão do formato;</a:t>
            </a:r>
          </a:p>
          <a:p>
            <a:pPr eaLnBrk="1" hangingPunct="1">
              <a:lnSpc>
                <a:spcPct val="90000"/>
              </a:lnSpc>
            </a:pPr>
            <a:r>
              <a:rPr lang="pt-BR" sz="2400" smtClean="0"/>
              <a:t>Width: lagura da imagem em pixel=colunas=</a:t>
            </a:r>
            <a:r>
              <a:rPr lang="pt-BR" sz="2400" smtClean="0">
                <a:latin typeface="Times New Roman" pitchFamily="18" charset="0"/>
              </a:rPr>
              <a:t>N</a:t>
            </a:r>
            <a:r>
              <a:rPr lang="pt-BR" sz="2400" smtClean="0"/>
              <a:t>;</a:t>
            </a:r>
          </a:p>
          <a:p>
            <a:pPr eaLnBrk="1" hangingPunct="1">
              <a:lnSpc>
                <a:spcPct val="90000"/>
              </a:lnSpc>
            </a:pPr>
            <a:r>
              <a:rPr lang="pt-BR" sz="2400" smtClean="0"/>
              <a:t>Height: altura da imagem em pixel=linhas=</a:t>
            </a:r>
            <a:r>
              <a:rPr lang="pt-BR" sz="2400" smtClean="0">
                <a:latin typeface="Times New Roman" pitchFamily="18" charset="0"/>
              </a:rPr>
              <a:t>M</a:t>
            </a:r>
            <a:r>
              <a:rPr lang="pt-BR" sz="2400" smtClean="0"/>
              <a:t>;</a:t>
            </a:r>
          </a:p>
          <a:p>
            <a:pPr eaLnBrk="1" hangingPunct="1">
              <a:lnSpc>
                <a:spcPct val="90000"/>
              </a:lnSpc>
            </a:pPr>
            <a:r>
              <a:rPr lang="pt-BR" sz="2400" smtClean="0"/>
              <a:t>BitDepth: profundidade da cor=bits por pixel =</a:t>
            </a:r>
            <a:r>
              <a:rPr lang="pt-BR" sz="2400" i="1" smtClean="0">
                <a:latin typeface="Times New Roman" pitchFamily="18" charset="0"/>
              </a:rPr>
              <a:t>m</a:t>
            </a:r>
            <a:r>
              <a:rPr lang="pt-BR" sz="2400" smtClean="0"/>
              <a:t>;</a:t>
            </a:r>
          </a:p>
          <a:p>
            <a:pPr eaLnBrk="1" hangingPunct="1">
              <a:lnSpc>
                <a:spcPct val="90000"/>
              </a:lnSpc>
            </a:pPr>
            <a:r>
              <a:rPr lang="pt-BR" sz="2400" smtClean="0"/>
              <a:t>ColorType: tipo de imagem (</a:t>
            </a:r>
            <a:r>
              <a:rPr lang="en-US" sz="2400" smtClean="0"/>
              <a:t>truecolor, grayscale ou indexed);</a:t>
            </a:r>
            <a:endParaRPr lang="pt-BR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7772400" cy="809625"/>
          </a:xfrm>
        </p:spPr>
        <p:txBody>
          <a:bodyPr/>
          <a:lstStyle/>
          <a:p>
            <a:pPr eaLnBrk="1" hangingPunct="1"/>
            <a:r>
              <a:rPr lang="pt-BR" smtClean="0"/>
              <a:t>Cálculo do número de pixels</a:t>
            </a:r>
          </a:p>
        </p:txBody>
      </p:sp>
      <p:sp>
        <p:nvSpPr>
          <p:cNvPr id="29699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704850" y="3005138"/>
            <a:ext cx="7772400" cy="1812925"/>
          </a:xfrm>
        </p:spPr>
        <p:txBody>
          <a:bodyPr/>
          <a:lstStyle/>
          <a:p>
            <a:pPr eaLnBrk="1" hangingPunct="1"/>
            <a:r>
              <a:rPr lang="pt-BR" smtClean="0"/>
              <a:t>n= número de pixels da imagem;</a:t>
            </a:r>
          </a:p>
          <a:p>
            <a:pPr eaLnBrk="1" hangingPunct="1"/>
            <a:r>
              <a:rPr lang="pt-BR" smtClean="0"/>
              <a:t>M= número de linhas;</a:t>
            </a:r>
          </a:p>
          <a:p>
            <a:pPr eaLnBrk="1" hangingPunct="1"/>
            <a:r>
              <a:rPr lang="pt-BR" smtClean="0"/>
              <a:t>N= número de colunas.</a:t>
            </a:r>
          </a:p>
        </p:txBody>
      </p:sp>
      <p:graphicFrame>
        <p:nvGraphicFramePr>
          <p:cNvPr id="29700" name="Object 4"/>
          <p:cNvGraphicFramePr>
            <a:graphicFrameLocks noChangeAspect="1"/>
          </p:cNvGraphicFramePr>
          <p:nvPr/>
        </p:nvGraphicFramePr>
        <p:xfrm>
          <a:off x="3154363" y="1835150"/>
          <a:ext cx="2817812" cy="806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02" name="Equation" r:id="rId3" imgW="621760" imgH="177646" progId="Equation.3">
                  <p:embed/>
                </p:oleObj>
              </mc:Choice>
              <mc:Fallback>
                <p:oleObj name="Equation" r:id="rId3" imgW="621760" imgH="177646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54363" y="1835150"/>
                        <a:ext cx="2817812" cy="806450"/>
                      </a:xfrm>
                      <a:prstGeom prst="rect">
                        <a:avLst/>
                      </a:prstGeom>
                      <a:gradFill rotWithShape="1">
                        <a:gsLst>
                          <a:gs pos="0">
                            <a:schemeClr val="folHlink"/>
                          </a:gs>
                          <a:gs pos="50000">
                            <a:schemeClr val="bg1"/>
                          </a:gs>
                          <a:gs pos="100000">
                            <a:schemeClr val="folHlink"/>
                          </a:gs>
                        </a:gsLst>
                        <a:lin ang="5400000" scaled="1"/>
                      </a:gra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701" name="Object 5"/>
          <p:cNvGraphicFramePr>
            <a:graphicFrameLocks noChangeAspect="1"/>
          </p:cNvGraphicFramePr>
          <p:nvPr/>
        </p:nvGraphicFramePr>
        <p:xfrm>
          <a:off x="1076325" y="5014913"/>
          <a:ext cx="6426200" cy="719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03" name="Equation" r:id="rId5" imgW="1816100" imgH="203200" progId="Equation.3">
                  <p:embed/>
                </p:oleObj>
              </mc:Choice>
              <mc:Fallback>
                <p:oleObj name="Equation" r:id="rId5" imgW="1816100" imgH="2032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6325" y="5014913"/>
                        <a:ext cx="6426200" cy="719137"/>
                      </a:xfrm>
                      <a:prstGeom prst="rect">
                        <a:avLst/>
                      </a:prstGeom>
                      <a:gradFill rotWithShape="1">
                        <a:gsLst>
                          <a:gs pos="0">
                            <a:schemeClr val="folHlink"/>
                          </a:gs>
                          <a:gs pos="50000">
                            <a:schemeClr val="bg1"/>
                          </a:gs>
                          <a:gs pos="100000">
                            <a:schemeClr val="folHlink"/>
                          </a:gs>
                        </a:gsLst>
                        <a:lin ang="5400000" scaled="1"/>
                      </a:gra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1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46075"/>
            <a:ext cx="8278813" cy="1143000"/>
          </a:xfrm>
        </p:spPr>
        <p:txBody>
          <a:bodyPr/>
          <a:lstStyle/>
          <a:p>
            <a:pPr eaLnBrk="1" hangingPunct="1">
              <a:defRPr/>
            </a:pPr>
            <a:r>
              <a:rPr lang="pt-BR" sz="3600" smtClean="0"/>
              <a:t>Cálculo do número de bits de imagens, </a:t>
            </a:r>
            <a:r>
              <a:rPr lang="pt-BR" sz="360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Equa</a:t>
            </a:r>
            <a:r>
              <a:rPr lang="pt-BR" sz="36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ç</a:t>
            </a:r>
            <a:r>
              <a:rPr lang="pt-BR" sz="360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ão 1</a:t>
            </a:r>
          </a:p>
        </p:txBody>
      </p:sp>
      <p:sp>
        <p:nvSpPr>
          <p:cNvPr id="30723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838200" y="1905000"/>
            <a:ext cx="7772400" cy="800100"/>
          </a:xfrm>
        </p:spPr>
        <p:txBody>
          <a:bodyPr/>
          <a:lstStyle/>
          <a:p>
            <a:pPr eaLnBrk="1" hangingPunct="1"/>
            <a:r>
              <a:rPr lang="pt-BR" sz="2800" smtClean="0"/>
              <a:t>Equação 1, conforme GONZALEZ &amp; WOODS, 2000.</a:t>
            </a:r>
          </a:p>
        </p:txBody>
      </p:sp>
      <p:graphicFrame>
        <p:nvGraphicFramePr>
          <p:cNvPr id="30724" name="Object 4"/>
          <p:cNvGraphicFramePr>
            <a:graphicFrameLocks noChangeAspect="1"/>
          </p:cNvGraphicFramePr>
          <p:nvPr/>
        </p:nvGraphicFramePr>
        <p:xfrm>
          <a:off x="2416175" y="2916238"/>
          <a:ext cx="4316413" cy="944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27" name="Equation" r:id="rId3" imgW="812447" imgH="177723" progId="Equation.3">
                  <p:embed/>
                </p:oleObj>
              </mc:Choice>
              <mc:Fallback>
                <p:oleObj name="Equation" r:id="rId3" imgW="812447" imgH="177723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6175" y="2916238"/>
                        <a:ext cx="4316413" cy="944562"/>
                      </a:xfrm>
                      <a:prstGeom prst="rect">
                        <a:avLst/>
                      </a:prstGeom>
                      <a:gradFill rotWithShape="1">
                        <a:gsLst>
                          <a:gs pos="0">
                            <a:schemeClr val="folHlink"/>
                          </a:gs>
                          <a:gs pos="50000">
                            <a:schemeClr val="bg1"/>
                          </a:gs>
                          <a:gs pos="100000">
                            <a:schemeClr val="folHlink"/>
                          </a:gs>
                        </a:gsLst>
                        <a:lin ang="5400000" scaled="1"/>
                      </a:gra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3173" name="Text Box 5"/>
          <p:cNvSpPr txBox="1">
            <a:spLocks noChangeArrowheads="1"/>
          </p:cNvSpPr>
          <p:nvPr/>
        </p:nvSpPr>
        <p:spPr bwMode="auto">
          <a:xfrm>
            <a:off x="6875463" y="3074988"/>
            <a:ext cx="57626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20000"/>
              </a:spcBef>
              <a:buSzPct val="80000"/>
              <a:defRPr/>
            </a:pPr>
            <a:r>
              <a:rPr lang="pt-BR" sz="280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(1)</a:t>
            </a:r>
          </a:p>
        </p:txBody>
      </p:sp>
      <p:sp>
        <p:nvSpPr>
          <p:cNvPr id="30726" name="Rectangle 6"/>
          <p:cNvSpPr>
            <a:spLocks noChangeArrowheads="1"/>
          </p:cNvSpPr>
          <p:nvPr/>
        </p:nvSpPr>
        <p:spPr bwMode="auto">
          <a:xfrm>
            <a:off x="684213" y="4076700"/>
            <a:ext cx="8208962" cy="2455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90000"/>
              <a:buFontTx/>
              <a:buChar char="•"/>
            </a:pPr>
            <a:r>
              <a:rPr lang="pt-BR" sz="2800"/>
              <a:t>b= número de bits da imagem;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90000"/>
              <a:buFontTx/>
              <a:buChar char="•"/>
            </a:pPr>
            <a:r>
              <a:rPr lang="pt-BR" sz="2800"/>
              <a:t>M= número de linhas ou altura, pixel;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90000"/>
              <a:buFontTx/>
              <a:buChar char="•"/>
            </a:pPr>
            <a:r>
              <a:rPr lang="pt-BR" sz="2800"/>
              <a:t>N= número de colunas ou largura, pixel;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90000"/>
              <a:buFontTx/>
              <a:buChar char="•"/>
            </a:pPr>
            <a:r>
              <a:rPr lang="pt-BR" sz="2800"/>
              <a:t>m= BitDepth= bits por pixel da imagem.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z="4000" smtClean="0"/>
              <a:t>Exemplo para cálculo do número de bits: M=333; N=336;m=24</a:t>
            </a:r>
          </a:p>
        </p:txBody>
      </p:sp>
      <p:sp>
        <p:nvSpPr>
          <p:cNvPr id="31747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838200" y="2927350"/>
            <a:ext cx="7772400" cy="3092450"/>
          </a:xfrm>
        </p:spPr>
        <p:txBody>
          <a:bodyPr/>
          <a:lstStyle/>
          <a:p>
            <a:pPr eaLnBrk="1" hangingPunct="1"/>
            <a:r>
              <a:rPr lang="pt-BR" smtClean="0"/>
              <a:t>Neste exemplo a imagem é dita de 24 bits, porque são alocados 24 bits para cada pixel da imagem.</a:t>
            </a:r>
          </a:p>
        </p:txBody>
      </p:sp>
      <p:graphicFrame>
        <p:nvGraphicFramePr>
          <p:cNvPr id="31748" name="Object 4"/>
          <p:cNvGraphicFramePr>
            <a:graphicFrameLocks noChangeAspect="1"/>
          </p:cNvGraphicFramePr>
          <p:nvPr/>
        </p:nvGraphicFramePr>
        <p:xfrm>
          <a:off x="819150" y="1879600"/>
          <a:ext cx="7840663" cy="784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49" name="Equation" r:id="rId3" imgW="2032000" imgH="203200" progId="Equation.3">
                  <p:embed/>
                </p:oleObj>
              </mc:Choice>
              <mc:Fallback>
                <p:oleObj name="Equation" r:id="rId3" imgW="2032000" imgH="2032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9150" y="1879600"/>
                        <a:ext cx="7840663" cy="784225"/>
                      </a:xfrm>
                      <a:prstGeom prst="rect">
                        <a:avLst/>
                      </a:prstGeom>
                      <a:gradFill rotWithShape="1">
                        <a:gsLst>
                          <a:gs pos="0">
                            <a:schemeClr val="folHlink"/>
                          </a:gs>
                          <a:gs pos="50000">
                            <a:schemeClr val="bg1"/>
                          </a:gs>
                          <a:gs pos="100000">
                            <a:schemeClr val="folHlink"/>
                          </a:gs>
                        </a:gsLst>
                        <a:lin ang="5400000" scaled="1"/>
                      </a:gra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31" descr="milho_7lagoa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4149725"/>
            <a:ext cx="3544887" cy="250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858838" y="317500"/>
            <a:ext cx="7275512" cy="649288"/>
          </a:xfrm>
          <a:noFill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anchor="t"/>
          <a:lstStyle/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</a:pPr>
            <a:r>
              <a:rPr lang="pt-BR" sz="3600" b="1" smtClean="0">
                <a:solidFill>
                  <a:schemeClr val="tx1"/>
                </a:solidFill>
                <a:latin typeface="Arial" charset="0"/>
              </a:rPr>
              <a:t>Visão Artificial</a:t>
            </a:r>
          </a:p>
        </p:txBody>
      </p:sp>
      <p:sp>
        <p:nvSpPr>
          <p:cNvPr id="5124" name="Rectangle 8"/>
          <p:cNvSpPr>
            <a:spLocks noChangeArrowheads="1"/>
          </p:cNvSpPr>
          <p:nvPr/>
        </p:nvSpPr>
        <p:spPr bwMode="auto">
          <a:xfrm>
            <a:off x="1116013" y="908050"/>
            <a:ext cx="7634287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E4A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90000"/>
            </a:pPr>
            <a:r>
              <a:rPr lang="pt-BR" sz="2400">
                <a:latin typeface="Arial" charset="0"/>
              </a:rPr>
              <a:t>Aquisi</a:t>
            </a:r>
            <a:r>
              <a:rPr lang="pt-BR" sz="2400"/>
              <a:t>ç</a:t>
            </a:r>
            <a:r>
              <a:rPr lang="pt-BR" sz="2400">
                <a:latin typeface="Arial" charset="0"/>
              </a:rPr>
              <a:t>ão      Processamento      An</a:t>
            </a:r>
            <a:r>
              <a:rPr lang="pt-BR" sz="2400"/>
              <a:t>á</a:t>
            </a:r>
            <a:r>
              <a:rPr lang="pt-BR" sz="2400">
                <a:latin typeface="Arial" charset="0"/>
              </a:rPr>
              <a:t>lise      Atuadores</a:t>
            </a:r>
          </a:p>
        </p:txBody>
      </p:sp>
      <p:sp>
        <p:nvSpPr>
          <p:cNvPr id="5125" name="AutoShape 9"/>
          <p:cNvSpPr>
            <a:spLocks noChangeArrowheads="1"/>
          </p:cNvSpPr>
          <p:nvPr/>
        </p:nvSpPr>
        <p:spPr bwMode="auto">
          <a:xfrm>
            <a:off x="2627313" y="1095375"/>
            <a:ext cx="360362" cy="147638"/>
          </a:xfrm>
          <a:prstGeom prst="rightArrow">
            <a:avLst>
              <a:gd name="adj1" fmla="val 50000"/>
              <a:gd name="adj2" fmla="val 61021"/>
            </a:avLst>
          </a:prstGeom>
          <a:solidFill>
            <a:srgbClr val="FF33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5126" name="AutoShape 10"/>
          <p:cNvSpPr>
            <a:spLocks noChangeArrowheads="1"/>
          </p:cNvSpPr>
          <p:nvPr/>
        </p:nvSpPr>
        <p:spPr bwMode="auto">
          <a:xfrm>
            <a:off x="5219700" y="1095375"/>
            <a:ext cx="360363" cy="147638"/>
          </a:xfrm>
          <a:prstGeom prst="rightArrow">
            <a:avLst>
              <a:gd name="adj1" fmla="val 50000"/>
              <a:gd name="adj2" fmla="val 61021"/>
            </a:avLst>
          </a:prstGeom>
          <a:solidFill>
            <a:srgbClr val="FF33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5127" name="AutoShape 11"/>
          <p:cNvSpPr>
            <a:spLocks noChangeArrowheads="1"/>
          </p:cNvSpPr>
          <p:nvPr/>
        </p:nvSpPr>
        <p:spPr bwMode="auto">
          <a:xfrm>
            <a:off x="6732588" y="1095375"/>
            <a:ext cx="360362" cy="147638"/>
          </a:xfrm>
          <a:prstGeom prst="rightArrow">
            <a:avLst>
              <a:gd name="adj1" fmla="val 50000"/>
              <a:gd name="adj2" fmla="val 61021"/>
            </a:avLst>
          </a:prstGeom>
          <a:solidFill>
            <a:srgbClr val="FF33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5128" name="Text Box 12"/>
          <p:cNvSpPr txBox="1">
            <a:spLocks noChangeArrowheads="1"/>
          </p:cNvSpPr>
          <p:nvPr/>
        </p:nvSpPr>
        <p:spPr bwMode="auto">
          <a:xfrm>
            <a:off x="4254500" y="5105400"/>
            <a:ext cx="4205288" cy="1338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>
              <a:lnSpc>
                <a:spcPct val="120000"/>
              </a:lnSpc>
              <a:spcBef>
                <a:spcPct val="10000"/>
              </a:spcBef>
              <a:buFontTx/>
              <a:buChar char="•"/>
            </a:pPr>
            <a:r>
              <a:rPr lang="pt-BR" sz="1600">
                <a:latin typeface="Arial" charset="0"/>
              </a:rPr>
              <a:t> Resolução Espacial = 0,1 mm.pixel</a:t>
            </a:r>
            <a:r>
              <a:rPr lang="pt-BR" sz="1600" baseline="30000">
                <a:latin typeface="Arial" charset="0"/>
              </a:rPr>
              <a:t>-1</a:t>
            </a:r>
          </a:p>
          <a:p>
            <a:pPr>
              <a:lnSpc>
                <a:spcPct val="120000"/>
              </a:lnSpc>
              <a:spcBef>
                <a:spcPct val="10000"/>
              </a:spcBef>
              <a:buFontTx/>
              <a:buChar char="•"/>
            </a:pPr>
            <a:r>
              <a:rPr lang="pt-BR" sz="1600">
                <a:latin typeface="Arial" charset="0"/>
              </a:rPr>
              <a:t>Tamanho da Imagem = 1039L x 1392C</a:t>
            </a:r>
          </a:p>
          <a:p>
            <a:pPr>
              <a:lnSpc>
                <a:spcPct val="120000"/>
              </a:lnSpc>
              <a:spcBef>
                <a:spcPct val="10000"/>
              </a:spcBef>
              <a:buFontTx/>
              <a:buChar char="•"/>
            </a:pPr>
            <a:r>
              <a:rPr lang="pt-BR" sz="1600">
                <a:latin typeface="Arial" charset="0"/>
              </a:rPr>
              <a:t> Embrapa Milho e Sorgo</a:t>
            </a:r>
          </a:p>
          <a:p>
            <a:pPr>
              <a:lnSpc>
                <a:spcPct val="120000"/>
              </a:lnSpc>
              <a:spcBef>
                <a:spcPct val="10000"/>
              </a:spcBef>
              <a:buFontTx/>
              <a:buChar char="•"/>
            </a:pPr>
            <a:r>
              <a:rPr lang="pt-BR" sz="1600">
                <a:latin typeface="Arial" charset="0"/>
              </a:rPr>
              <a:t> Estimativa do Estresse de N em Milho</a:t>
            </a:r>
          </a:p>
        </p:txBody>
      </p:sp>
      <p:sp>
        <p:nvSpPr>
          <p:cNvPr id="159757" name="Text Box 13"/>
          <p:cNvSpPr txBox="1">
            <a:spLocks noChangeArrowheads="1"/>
          </p:cNvSpPr>
          <p:nvPr/>
        </p:nvSpPr>
        <p:spPr bwMode="auto">
          <a:xfrm>
            <a:off x="900113" y="2130425"/>
            <a:ext cx="2376487" cy="376238"/>
          </a:xfrm>
          <a:prstGeom prst="rect">
            <a:avLst/>
          </a:prstGeom>
          <a:gradFill rotWithShape="1">
            <a:gsLst>
              <a:gs pos="0">
                <a:schemeClr val="folHlink">
                  <a:alpha val="67000"/>
                </a:schemeClr>
              </a:gs>
              <a:gs pos="50000">
                <a:schemeClr val="hlink"/>
              </a:gs>
              <a:gs pos="100000">
                <a:schemeClr val="folHlink">
                  <a:alpha val="67000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eaLnBrk="0" hangingPunct="0">
              <a:spcBef>
                <a:spcPct val="50000"/>
              </a:spcBef>
              <a:defRPr/>
            </a:pPr>
            <a:r>
              <a:rPr lang="pt-BR" b="1">
                <a:latin typeface="Arial" charset="0"/>
              </a:rPr>
              <a:t>Aquisição: Câmera</a:t>
            </a:r>
          </a:p>
        </p:txBody>
      </p:sp>
      <p:sp>
        <p:nvSpPr>
          <p:cNvPr id="5130" name="Line 15"/>
          <p:cNvSpPr>
            <a:spLocks noChangeShapeType="1"/>
          </p:cNvSpPr>
          <p:nvPr/>
        </p:nvSpPr>
        <p:spPr bwMode="auto">
          <a:xfrm flipH="1">
            <a:off x="685800" y="3417888"/>
            <a:ext cx="1511300" cy="2970212"/>
          </a:xfrm>
          <a:prstGeom prst="line">
            <a:avLst/>
          </a:prstGeom>
          <a:noFill/>
          <a:ln w="127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5131" name="Line 16"/>
          <p:cNvSpPr>
            <a:spLocks noChangeShapeType="1"/>
          </p:cNvSpPr>
          <p:nvPr/>
        </p:nvSpPr>
        <p:spPr bwMode="auto">
          <a:xfrm>
            <a:off x="2286000" y="3417888"/>
            <a:ext cx="1600200" cy="2970212"/>
          </a:xfrm>
          <a:prstGeom prst="line">
            <a:avLst/>
          </a:prstGeom>
          <a:noFill/>
          <a:ln w="127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grpSp>
        <p:nvGrpSpPr>
          <p:cNvPr id="5132" name="Group 17"/>
          <p:cNvGrpSpPr>
            <a:grpSpLocks/>
          </p:cNvGrpSpPr>
          <p:nvPr/>
        </p:nvGrpSpPr>
        <p:grpSpPr bwMode="auto">
          <a:xfrm>
            <a:off x="2019300" y="2708275"/>
            <a:ext cx="444500" cy="763588"/>
            <a:chOff x="3744" y="528"/>
            <a:chExt cx="624" cy="960"/>
          </a:xfrm>
        </p:grpSpPr>
        <p:sp>
          <p:nvSpPr>
            <p:cNvPr id="5141" name="AutoShape 18"/>
            <p:cNvSpPr>
              <a:spLocks noChangeArrowheads="1"/>
            </p:cNvSpPr>
            <p:nvPr/>
          </p:nvSpPr>
          <p:spPr bwMode="auto">
            <a:xfrm>
              <a:off x="3744" y="528"/>
              <a:ext cx="624" cy="816"/>
            </a:xfrm>
            <a:prstGeom prst="flowChartProcess">
              <a:avLst/>
            </a:prstGeom>
            <a:gradFill rotWithShape="1">
              <a:gsLst>
                <a:gs pos="0">
                  <a:srgbClr val="FF3300"/>
                </a:gs>
                <a:gs pos="100000">
                  <a:srgbClr val="FFFFFF"/>
                </a:gs>
              </a:gsLst>
              <a:lin ang="5400000" scaled="1"/>
            </a:gradFill>
            <a:ln w="12700">
              <a:solidFill>
                <a:schemeClr val="folHlink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5142" name="Rectangle 19"/>
            <p:cNvSpPr>
              <a:spLocks noChangeArrowheads="1"/>
            </p:cNvSpPr>
            <p:nvPr/>
          </p:nvSpPr>
          <p:spPr bwMode="auto">
            <a:xfrm>
              <a:off x="3936" y="1344"/>
              <a:ext cx="240" cy="144"/>
            </a:xfrm>
            <a:prstGeom prst="rect">
              <a:avLst/>
            </a:prstGeom>
            <a:gradFill rotWithShape="1">
              <a:gsLst>
                <a:gs pos="0">
                  <a:srgbClr val="FF3300"/>
                </a:gs>
                <a:gs pos="100000">
                  <a:srgbClr val="FFFFFF"/>
                </a:gs>
              </a:gsLst>
              <a:lin ang="5400000" scaled="1"/>
            </a:gradFill>
            <a:ln w="9525">
              <a:solidFill>
                <a:schemeClr val="folHlink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</p:grpSp>
      <p:sp>
        <p:nvSpPr>
          <p:cNvPr id="5133" name="Line 20"/>
          <p:cNvSpPr>
            <a:spLocks noChangeShapeType="1"/>
          </p:cNvSpPr>
          <p:nvPr/>
        </p:nvSpPr>
        <p:spPr bwMode="auto">
          <a:xfrm>
            <a:off x="2362200" y="3470275"/>
            <a:ext cx="1295400" cy="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5134" name="Line 21"/>
          <p:cNvSpPr>
            <a:spLocks noChangeShapeType="1"/>
          </p:cNvSpPr>
          <p:nvPr/>
        </p:nvSpPr>
        <p:spPr bwMode="auto">
          <a:xfrm>
            <a:off x="2362200" y="4156075"/>
            <a:ext cx="1295400" cy="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cxnSp>
        <p:nvCxnSpPr>
          <p:cNvPr id="5135" name="AutoShape 22"/>
          <p:cNvCxnSpPr>
            <a:cxnSpLocks noChangeShapeType="1"/>
          </p:cNvCxnSpPr>
          <p:nvPr/>
        </p:nvCxnSpPr>
        <p:spPr bwMode="auto">
          <a:xfrm flipV="1">
            <a:off x="2895600" y="3470275"/>
            <a:ext cx="0" cy="685800"/>
          </a:xfrm>
          <a:prstGeom prst="straightConnector1">
            <a:avLst/>
          </a:prstGeom>
          <a:noFill/>
          <a:ln w="9525">
            <a:solidFill>
              <a:schemeClr val="hlink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136" name="Text Box 23"/>
          <p:cNvSpPr txBox="1">
            <a:spLocks noChangeArrowheads="1"/>
          </p:cNvSpPr>
          <p:nvPr/>
        </p:nvSpPr>
        <p:spPr bwMode="auto">
          <a:xfrm>
            <a:off x="2971800" y="3622675"/>
            <a:ext cx="838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CC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>
              <a:spcBef>
                <a:spcPct val="10000"/>
              </a:spcBef>
              <a:buFont typeface="Wingdings" pitchFamily="2" charset="2"/>
              <a:buNone/>
            </a:pPr>
            <a:r>
              <a:rPr lang="pt-BR" sz="1600">
                <a:latin typeface="Arial" charset="0"/>
              </a:rPr>
              <a:t>0,5 m</a:t>
            </a:r>
          </a:p>
        </p:txBody>
      </p:sp>
      <p:pic>
        <p:nvPicPr>
          <p:cNvPr id="5137" name="Picture 24" descr="j028700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2420938"/>
            <a:ext cx="1357312" cy="2332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8" name="Picture 25" descr="MCj03396960000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235825" y="3746500"/>
            <a:ext cx="1036638" cy="105092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9770" name="Text Box 26"/>
          <p:cNvSpPr txBox="1">
            <a:spLocks noChangeArrowheads="1"/>
          </p:cNvSpPr>
          <p:nvPr/>
        </p:nvSpPr>
        <p:spPr bwMode="auto">
          <a:xfrm>
            <a:off x="3636963" y="1700213"/>
            <a:ext cx="3311525" cy="650875"/>
          </a:xfrm>
          <a:prstGeom prst="rect">
            <a:avLst/>
          </a:prstGeom>
          <a:gradFill rotWithShape="1">
            <a:gsLst>
              <a:gs pos="0">
                <a:schemeClr val="folHlink">
                  <a:alpha val="67000"/>
                </a:schemeClr>
              </a:gs>
              <a:gs pos="50000">
                <a:schemeClr val="hlink"/>
              </a:gs>
              <a:gs pos="100000">
                <a:schemeClr val="folHlink">
                  <a:alpha val="67000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eaLnBrk="0" hangingPunct="0">
              <a:spcBef>
                <a:spcPct val="50000"/>
              </a:spcBef>
              <a:defRPr/>
            </a:pPr>
            <a:r>
              <a:rPr lang="pt-BR" b="1">
                <a:latin typeface="Arial" charset="0"/>
              </a:rPr>
              <a:t>Processamento – Análise: Software e Hardware</a:t>
            </a:r>
          </a:p>
        </p:txBody>
      </p:sp>
      <p:sp>
        <p:nvSpPr>
          <p:cNvPr id="159771" name="Text Box 27"/>
          <p:cNvSpPr txBox="1">
            <a:spLocks noChangeArrowheads="1"/>
          </p:cNvSpPr>
          <p:nvPr/>
        </p:nvSpPr>
        <p:spPr bwMode="auto">
          <a:xfrm>
            <a:off x="6443663" y="2708275"/>
            <a:ext cx="2211387" cy="925513"/>
          </a:xfrm>
          <a:prstGeom prst="rect">
            <a:avLst/>
          </a:prstGeom>
          <a:gradFill rotWithShape="1">
            <a:gsLst>
              <a:gs pos="0">
                <a:schemeClr val="folHlink">
                  <a:alpha val="67000"/>
                </a:schemeClr>
              </a:gs>
              <a:gs pos="50000">
                <a:schemeClr val="hlink"/>
              </a:gs>
              <a:gs pos="100000">
                <a:schemeClr val="folHlink">
                  <a:alpha val="67000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pt-BR" b="1">
                <a:latin typeface="Arial" charset="0"/>
              </a:rPr>
              <a:t>Atuadores: Máquinas e Equipamentos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mtClean="0"/>
              <a:t>Profundidade da cor</a:t>
            </a:r>
          </a:p>
        </p:txBody>
      </p:sp>
      <p:sp>
        <p:nvSpPr>
          <p:cNvPr id="32771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749300" y="1771650"/>
            <a:ext cx="7912100" cy="4651375"/>
          </a:xfrm>
          <a:noFill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pt-BR" sz="2800" smtClean="0"/>
              <a:t>Profundidade da cor, ou </a:t>
            </a:r>
            <a:r>
              <a:rPr lang="pt-BR" sz="2800" smtClean="0">
                <a:solidFill>
                  <a:schemeClr val="hlink"/>
                </a:solidFill>
              </a:rPr>
              <a:t>BitDepth</a:t>
            </a:r>
            <a:r>
              <a:rPr lang="pt-BR" sz="2800" smtClean="0"/>
              <a:t> é um termo da computação gráfica que descreve a </a:t>
            </a:r>
            <a:r>
              <a:rPr lang="pt-BR" sz="2800" smtClean="0">
                <a:solidFill>
                  <a:schemeClr val="hlink"/>
                </a:solidFill>
              </a:rPr>
              <a:t>quantidade de bits</a:t>
            </a:r>
            <a:r>
              <a:rPr lang="pt-BR" sz="2800" smtClean="0"/>
              <a:t> alocados em cada </a:t>
            </a:r>
            <a:r>
              <a:rPr lang="pt-BR" sz="2800" smtClean="0">
                <a:solidFill>
                  <a:schemeClr val="hlink"/>
                </a:solidFill>
              </a:rPr>
              <a:t>pixel</a:t>
            </a:r>
            <a:r>
              <a:rPr lang="pt-BR" sz="2800" smtClean="0"/>
              <a:t> da imagem para representar </a:t>
            </a:r>
            <a:r>
              <a:rPr lang="pt-BR" sz="2800" smtClean="0">
                <a:solidFill>
                  <a:schemeClr val="hlink"/>
                </a:solidFill>
              </a:rPr>
              <a:t>cores do mundo real</a:t>
            </a:r>
            <a:r>
              <a:rPr lang="pt-BR" sz="2800" smtClean="0"/>
              <a:t>.</a:t>
            </a:r>
          </a:p>
          <a:p>
            <a:pPr eaLnBrk="1" hangingPunct="1"/>
            <a:r>
              <a:rPr lang="pt-BR" sz="2800" smtClean="0"/>
              <a:t>Este conceito é também conhecido como </a:t>
            </a:r>
            <a:r>
              <a:rPr lang="pt-BR" sz="2800" smtClean="0">
                <a:solidFill>
                  <a:schemeClr val="hlink"/>
                </a:solidFill>
              </a:rPr>
              <a:t>bits por pixel (bpp)</a:t>
            </a:r>
            <a:r>
              <a:rPr lang="pt-BR" sz="2800" smtClean="0"/>
              <a:t>. Quanto maior o número de bits por pixel maior será o número de </a:t>
            </a:r>
            <a:r>
              <a:rPr lang="pt-BR" sz="2800" smtClean="0">
                <a:solidFill>
                  <a:schemeClr val="hlink"/>
                </a:solidFill>
              </a:rPr>
              <a:t>níveis de cinza</a:t>
            </a:r>
            <a:r>
              <a:rPr lang="pt-BR" sz="2800" smtClean="0"/>
              <a:t> disponíveis na imagem.</a:t>
            </a:r>
          </a:p>
          <a:p>
            <a:pPr eaLnBrk="1" hangingPunct="1"/>
            <a:endParaRPr lang="pt-BR" sz="2800" smtClean="0"/>
          </a:p>
        </p:txBody>
      </p:sp>
      <p:pic>
        <p:nvPicPr>
          <p:cNvPr id="32772" name="Picture 6" descr="cor_pro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6650" y="185738"/>
            <a:ext cx="1273175" cy="155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290513"/>
            <a:ext cx="8135937" cy="1143000"/>
          </a:xfrm>
          <a:noFill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pt-BR" sz="4000" smtClean="0"/>
              <a:t>Cálculo do número de Bytes de imagens, Equação 2</a:t>
            </a:r>
          </a:p>
        </p:txBody>
      </p:sp>
      <p:sp>
        <p:nvSpPr>
          <p:cNvPr id="33795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685800" y="3698875"/>
            <a:ext cx="7772400" cy="203041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pt-BR" sz="2800" smtClean="0"/>
              <a:t>B= número de Bytes da imagem;</a:t>
            </a:r>
          </a:p>
          <a:p>
            <a:pPr eaLnBrk="1" hangingPunct="1">
              <a:lnSpc>
                <a:spcPct val="90000"/>
              </a:lnSpc>
            </a:pPr>
            <a:r>
              <a:rPr lang="pt-BR" sz="2800" smtClean="0"/>
              <a:t>M= número de linhas ou altura, pixel;</a:t>
            </a:r>
          </a:p>
          <a:p>
            <a:pPr eaLnBrk="1" hangingPunct="1">
              <a:lnSpc>
                <a:spcPct val="90000"/>
              </a:lnSpc>
            </a:pPr>
            <a:r>
              <a:rPr lang="pt-BR" sz="2800" smtClean="0"/>
              <a:t>N= número de colunas ou largura, pixel;</a:t>
            </a:r>
          </a:p>
          <a:p>
            <a:pPr eaLnBrk="1" hangingPunct="1">
              <a:lnSpc>
                <a:spcPct val="90000"/>
              </a:lnSpc>
            </a:pPr>
            <a:r>
              <a:rPr lang="pt-BR" sz="2800" smtClean="0"/>
              <a:t>8= exemplo para Byte de 8 bits.</a:t>
            </a:r>
          </a:p>
          <a:p>
            <a:pPr eaLnBrk="1" hangingPunct="1">
              <a:lnSpc>
                <a:spcPct val="90000"/>
              </a:lnSpc>
            </a:pPr>
            <a:endParaRPr lang="pt-BR" sz="2800" smtClean="0"/>
          </a:p>
        </p:txBody>
      </p:sp>
      <p:graphicFrame>
        <p:nvGraphicFramePr>
          <p:cNvPr id="33796" name="Object 4"/>
          <p:cNvGraphicFramePr>
            <a:graphicFrameLocks noChangeAspect="1"/>
          </p:cNvGraphicFramePr>
          <p:nvPr/>
        </p:nvGraphicFramePr>
        <p:xfrm>
          <a:off x="2640013" y="1724025"/>
          <a:ext cx="3854450" cy="178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798" name="Equation" r:id="rId3" imgW="850531" imgH="393529" progId="Equation.3">
                  <p:embed/>
                </p:oleObj>
              </mc:Choice>
              <mc:Fallback>
                <p:oleObj name="Equation" r:id="rId3" imgW="850531" imgH="393529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40013" y="1724025"/>
                        <a:ext cx="3854450" cy="1784350"/>
                      </a:xfrm>
                      <a:prstGeom prst="rect">
                        <a:avLst/>
                      </a:prstGeom>
                      <a:gradFill rotWithShape="1">
                        <a:gsLst>
                          <a:gs pos="0">
                            <a:schemeClr val="folHlink"/>
                          </a:gs>
                          <a:gs pos="50000">
                            <a:schemeClr val="bg1"/>
                          </a:gs>
                          <a:gs pos="100000">
                            <a:schemeClr val="folHlink"/>
                          </a:gs>
                        </a:gsLst>
                        <a:lin ang="5400000" scaled="1"/>
                      </a:gra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2149" name="Text Box 5"/>
          <p:cNvSpPr txBox="1">
            <a:spLocks noChangeArrowheads="1"/>
          </p:cNvSpPr>
          <p:nvPr/>
        </p:nvSpPr>
        <p:spPr bwMode="auto">
          <a:xfrm>
            <a:off x="7096125" y="2355850"/>
            <a:ext cx="57626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20000"/>
              </a:spcBef>
              <a:buSzPct val="80000"/>
              <a:defRPr/>
            </a:pPr>
            <a:r>
              <a:rPr lang="pt-BR" sz="280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(2)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554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t"/>
          <a:lstStyle/>
          <a:p>
            <a:pPr eaLnBrk="1" hangingPunct="1">
              <a:defRPr/>
            </a:pPr>
            <a:r>
              <a:rPr lang="pt-BR" sz="3600" dirty="0"/>
              <a:t>C</a:t>
            </a:r>
            <a:r>
              <a:rPr lang="pt-BR" sz="3600" dirty="0" smtClean="0"/>
              <a:t>álculo </a:t>
            </a:r>
            <a:r>
              <a:rPr lang="pt-BR" sz="3600" dirty="0" smtClean="0"/>
              <a:t>do número de </a:t>
            </a:r>
            <a:r>
              <a:rPr lang="pt-BR" sz="3600" u="sng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Bytes de 8 bits</a:t>
            </a:r>
          </a:p>
        </p:txBody>
      </p:sp>
      <p:sp>
        <p:nvSpPr>
          <p:cNvPr id="34819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838200" y="1660525"/>
            <a:ext cx="7772400" cy="812800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pt-BR" smtClean="0"/>
              <a:t>1) m=6 (64 níveis);M= 333; N=336; </a:t>
            </a:r>
          </a:p>
        </p:txBody>
      </p:sp>
      <p:graphicFrame>
        <p:nvGraphicFramePr>
          <p:cNvPr id="34820" name="Object 4"/>
          <p:cNvGraphicFramePr>
            <a:graphicFrameLocks noChangeAspect="1"/>
          </p:cNvGraphicFramePr>
          <p:nvPr/>
        </p:nvGraphicFramePr>
        <p:xfrm>
          <a:off x="1501775" y="2390775"/>
          <a:ext cx="6162675" cy="1225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23" name="Equation" r:id="rId3" imgW="1981200" imgH="393700" progId="Equation.3">
                  <p:embed/>
                </p:oleObj>
              </mc:Choice>
              <mc:Fallback>
                <p:oleObj name="Equation" r:id="rId3" imgW="1981200" imgH="3937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01775" y="2390775"/>
                        <a:ext cx="6162675" cy="1225550"/>
                      </a:xfrm>
                      <a:prstGeom prst="rect">
                        <a:avLst/>
                      </a:prstGeom>
                      <a:gradFill rotWithShape="1">
                        <a:gsLst>
                          <a:gs pos="0">
                            <a:schemeClr val="folHlink"/>
                          </a:gs>
                          <a:gs pos="50000">
                            <a:schemeClr val="bg1"/>
                          </a:gs>
                          <a:gs pos="100000">
                            <a:schemeClr val="folHlink"/>
                          </a:gs>
                        </a:gsLst>
                        <a:lin ang="5400000" scaled="1"/>
                      </a:gra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821" name="Rectangle 5" descr="Rectangle: Click to edit Master text styles&#10;Second level&#10;Third level&#10;Fourth level&#10;Fifth level"/>
          <p:cNvSpPr>
            <a:spLocks noChangeArrowheads="1"/>
          </p:cNvSpPr>
          <p:nvPr/>
        </p:nvSpPr>
        <p:spPr bwMode="auto">
          <a:xfrm>
            <a:off x="831850" y="3854450"/>
            <a:ext cx="7772400" cy="81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609600" indent="-609600">
              <a:spcBef>
                <a:spcPct val="20000"/>
              </a:spcBef>
              <a:buClr>
                <a:schemeClr val="hlink"/>
              </a:buClr>
              <a:buSzPct val="90000"/>
            </a:pPr>
            <a:r>
              <a:rPr lang="pt-BR" sz="3200"/>
              <a:t>2) m=24 (16 milhões); M= 333; N=336;</a:t>
            </a:r>
          </a:p>
        </p:txBody>
      </p:sp>
      <p:graphicFrame>
        <p:nvGraphicFramePr>
          <p:cNvPr id="34822" name="Object 6"/>
          <p:cNvGraphicFramePr>
            <a:graphicFrameLocks noChangeAspect="1"/>
          </p:cNvGraphicFramePr>
          <p:nvPr/>
        </p:nvGraphicFramePr>
        <p:xfrm>
          <a:off x="1214438" y="4729163"/>
          <a:ext cx="6794500" cy="1225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24" name="Equation" r:id="rId5" imgW="2184400" imgH="393700" progId="Equation.3">
                  <p:embed/>
                </p:oleObj>
              </mc:Choice>
              <mc:Fallback>
                <p:oleObj name="Equation" r:id="rId5" imgW="2184400" imgH="3937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4438" y="4729163"/>
                        <a:ext cx="6794500" cy="1225550"/>
                      </a:xfrm>
                      <a:prstGeom prst="rect">
                        <a:avLst/>
                      </a:prstGeom>
                      <a:gradFill rotWithShape="1">
                        <a:gsLst>
                          <a:gs pos="0">
                            <a:schemeClr val="folHlink"/>
                          </a:gs>
                          <a:gs pos="50000">
                            <a:schemeClr val="bg1"/>
                          </a:gs>
                          <a:gs pos="100000">
                            <a:schemeClr val="folHlink"/>
                          </a:gs>
                        </a:gsLst>
                        <a:lin ang="5400000" scaled="1"/>
                      </a:gra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82575"/>
            <a:ext cx="7772400" cy="1143000"/>
          </a:xfrm>
          <a:noFill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pt-BR" sz="3600" smtClean="0"/>
              <a:t>Cálculo do número de níveis de cinza de imagens, Equação 3</a:t>
            </a:r>
          </a:p>
        </p:txBody>
      </p:sp>
      <p:sp>
        <p:nvSpPr>
          <p:cNvPr id="35843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685800" y="4002088"/>
            <a:ext cx="7772400" cy="2667000"/>
          </a:xfrm>
        </p:spPr>
        <p:txBody>
          <a:bodyPr/>
          <a:lstStyle/>
          <a:p>
            <a:pPr eaLnBrk="1" hangingPunct="1"/>
            <a:r>
              <a:rPr lang="pt-BR" sz="2800" smtClean="0"/>
              <a:t>G= número de níveis de cinza da imagem;</a:t>
            </a:r>
          </a:p>
          <a:p>
            <a:pPr eaLnBrk="1" hangingPunct="1"/>
            <a:r>
              <a:rPr lang="pt-BR" sz="2800" smtClean="0"/>
              <a:t>m= BitDepth= bit por pixel.</a:t>
            </a:r>
          </a:p>
          <a:p>
            <a:pPr eaLnBrk="1" hangingPunct="1"/>
            <a:r>
              <a:rPr lang="en-US" sz="2800" smtClean="0"/>
              <a:t>Truecolor=24; Grayscale=8; Indexed=1;</a:t>
            </a:r>
          </a:p>
          <a:p>
            <a:pPr eaLnBrk="1" hangingPunct="1"/>
            <a:r>
              <a:rPr lang="en-US" sz="2800" smtClean="0"/>
              <a:t>16 milhões; 256; 2.</a:t>
            </a:r>
            <a:endParaRPr lang="pt-BR" sz="2800" smtClean="0"/>
          </a:p>
        </p:txBody>
      </p:sp>
      <p:sp>
        <p:nvSpPr>
          <p:cNvPr id="35844" name="Rectangle 4"/>
          <p:cNvSpPr>
            <a:spLocks noChangeArrowheads="1"/>
          </p:cNvSpPr>
          <p:nvPr/>
        </p:nvSpPr>
        <p:spPr bwMode="auto">
          <a:xfrm>
            <a:off x="685800" y="1758950"/>
            <a:ext cx="7772400" cy="800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90000"/>
              <a:buFontTx/>
              <a:buChar char="•"/>
            </a:pPr>
            <a:r>
              <a:rPr lang="pt-BR" sz="2800"/>
              <a:t>Equação 3, conforme GONZALEZ &amp; WOODS, 2000.</a:t>
            </a:r>
          </a:p>
        </p:txBody>
      </p:sp>
      <p:graphicFrame>
        <p:nvGraphicFramePr>
          <p:cNvPr id="35845" name="Object 5"/>
          <p:cNvGraphicFramePr>
            <a:graphicFrameLocks noChangeAspect="1"/>
          </p:cNvGraphicFramePr>
          <p:nvPr/>
        </p:nvGraphicFramePr>
        <p:xfrm>
          <a:off x="3325813" y="2641600"/>
          <a:ext cx="2495550" cy="107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47" name="Equation" r:id="rId3" imgW="469696" imgH="203112" progId="Equation.3">
                  <p:embed/>
                </p:oleObj>
              </mc:Choice>
              <mc:Fallback>
                <p:oleObj name="Equation" r:id="rId3" imgW="469696" imgH="203112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25813" y="2641600"/>
                        <a:ext cx="2495550" cy="1079500"/>
                      </a:xfrm>
                      <a:prstGeom prst="rect">
                        <a:avLst/>
                      </a:prstGeom>
                      <a:gradFill rotWithShape="1">
                        <a:gsLst>
                          <a:gs pos="0">
                            <a:schemeClr val="folHlink"/>
                          </a:gs>
                          <a:gs pos="50000">
                            <a:schemeClr val="bg1"/>
                          </a:gs>
                          <a:gs pos="100000">
                            <a:schemeClr val="folHlink"/>
                          </a:gs>
                        </a:gsLst>
                        <a:lin ang="5400000" scaled="1"/>
                      </a:gra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4198" name="Text Box 6"/>
          <p:cNvSpPr txBox="1">
            <a:spLocks noChangeArrowheads="1"/>
          </p:cNvSpPr>
          <p:nvPr/>
        </p:nvSpPr>
        <p:spPr bwMode="auto">
          <a:xfrm>
            <a:off x="6875463" y="2867025"/>
            <a:ext cx="57626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20000"/>
              </a:spcBef>
              <a:buSzPct val="80000"/>
              <a:defRPr/>
            </a:pPr>
            <a:r>
              <a:rPr lang="pt-BR" sz="280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(3)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 sz="4000" dirty="0" smtClean="0"/>
              <a:t>Cálculo </a:t>
            </a:r>
            <a:r>
              <a:rPr lang="pt-BR" sz="4000" dirty="0" smtClean="0"/>
              <a:t>do número de </a:t>
            </a:r>
            <a:r>
              <a:rPr lang="pt-BR" sz="4000" u="sng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níveis de cinza</a:t>
            </a:r>
          </a:p>
        </p:txBody>
      </p:sp>
      <p:sp>
        <p:nvSpPr>
          <p:cNvPr id="36867" name="Rectangle 4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838200" y="1660525"/>
            <a:ext cx="7772400" cy="812800"/>
          </a:xfrm>
          <a:noFill/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pt-BR" smtClean="0"/>
              <a:t>1) m=6 bits por pixel; </a:t>
            </a:r>
          </a:p>
        </p:txBody>
      </p:sp>
      <p:graphicFrame>
        <p:nvGraphicFramePr>
          <p:cNvPr id="36868" name="Object 5"/>
          <p:cNvGraphicFramePr>
            <a:graphicFrameLocks noChangeAspect="1"/>
          </p:cNvGraphicFramePr>
          <p:nvPr/>
        </p:nvGraphicFramePr>
        <p:xfrm>
          <a:off x="1401763" y="2401888"/>
          <a:ext cx="5332412" cy="750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71" name="Equation" r:id="rId3" imgW="1714500" imgH="241300" progId="Equation.3">
                  <p:embed/>
                </p:oleObj>
              </mc:Choice>
              <mc:Fallback>
                <p:oleObj name="Equation" r:id="rId3" imgW="1714500" imgH="2413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1763" y="2401888"/>
                        <a:ext cx="5332412" cy="750887"/>
                      </a:xfrm>
                      <a:prstGeom prst="rect">
                        <a:avLst/>
                      </a:prstGeom>
                      <a:gradFill rotWithShape="1">
                        <a:gsLst>
                          <a:gs pos="0">
                            <a:schemeClr val="folHlink"/>
                          </a:gs>
                          <a:gs pos="50000">
                            <a:schemeClr val="bg1"/>
                          </a:gs>
                          <a:gs pos="100000">
                            <a:schemeClr val="folHlink"/>
                          </a:gs>
                        </a:gsLst>
                        <a:lin ang="5400000" scaled="1"/>
                      </a:gra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869" name="Rectangle 6" descr="Rectangle: Click to edit Master text styles&#10;Second level&#10;Third level&#10;Fourth level&#10;Fifth level"/>
          <p:cNvSpPr>
            <a:spLocks noChangeArrowheads="1"/>
          </p:cNvSpPr>
          <p:nvPr/>
        </p:nvSpPr>
        <p:spPr bwMode="auto">
          <a:xfrm>
            <a:off x="831850" y="3854450"/>
            <a:ext cx="7772400" cy="81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609600" indent="-609600">
              <a:spcBef>
                <a:spcPct val="20000"/>
              </a:spcBef>
              <a:buClr>
                <a:schemeClr val="hlink"/>
              </a:buClr>
              <a:buSzPct val="90000"/>
            </a:pPr>
            <a:r>
              <a:rPr lang="pt-BR" sz="3200"/>
              <a:t>2) m=24 bits por pixel ;</a:t>
            </a:r>
          </a:p>
        </p:txBody>
      </p:sp>
      <p:graphicFrame>
        <p:nvGraphicFramePr>
          <p:cNvPr id="36870" name="Object 7"/>
          <p:cNvGraphicFramePr>
            <a:graphicFrameLocks noChangeAspect="1"/>
          </p:cNvGraphicFramePr>
          <p:nvPr/>
        </p:nvGraphicFramePr>
        <p:xfrm>
          <a:off x="1436688" y="4645025"/>
          <a:ext cx="7189787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72" name="Equation" r:id="rId5" imgW="2311400" imgH="228600" progId="Equation.3">
                  <p:embed/>
                </p:oleObj>
              </mc:Choice>
              <mc:Fallback>
                <p:oleObj name="Equation" r:id="rId5" imgW="2311400" imgH="2286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36688" y="4645025"/>
                        <a:ext cx="7189787" cy="711200"/>
                      </a:xfrm>
                      <a:prstGeom prst="rect">
                        <a:avLst/>
                      </a:prstGeom>
                      <a:gradFill rotWithShape="1">
                        <a:gsLst>
                          <a:gs pos="0">
                            <a:schemeClr val="folHlink"/>
                          </a:gs>
                          <a:gs pos="50000">
                            <a:schemeClr val="bg1"/>
                          </a:gs>
                          <a:gs pos="100000">
                            <a:schemeClr val="folHlink"/>
                          </a:gs>
                        </a:gsLst>
                        <a:lin ang="5400000" scaled="1"/>
                      </a:gra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ChangeArrowheads="1"/>
          </p:cNvSpPr>
          <p:nvPr/>
        </p:nvSpPr>
        <p:spPr bwMode="auto">
          <a:xfrm>
            <a:off x="685800" y="201613"/>
            <a:ext cx="7772400" cy="60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/>
          <a:p>
            <a:r>
              <a:rPr lang="pt-BR" sz="3600" b="1">
                <a:solidFill>
                  <a:schemeClr val="tx2"/>
                </a:solidFill>
              </a:rPr>
              <a:t>Tamanho da imagem</a:t>
            </a:r>
          </a:p>
        </p:txBody>
      </p:sp>
      <p:pic>
        <p:nvPicPr>
          <p:cNvPr id="389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50" y="2660650"/>
            <a:ext cx="7048500" cy="4008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8916" name="Text Box 5"/>
          <p:cNvSpPr txBox="1">
            <a:spLocks noChangeArrowheads="1"/>
          </p:cNvSpPr>
          <p:nvPr/>
        </p:nvSpPr>
        <p:spPr bwMode="auto">
          <a:xfrm>
            <a:off x="914400" y="990600"/>
            <a:ext cx="7315200" cy="1427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90000"/>
              <a:buFontTx/>
              <a:buChar char="•"/>
            </a:pPr>
            <a:r>
              <a:rPr lang="pt-BR" sz="2800"/>
              <a:t> Tamanho: 333L x 336C x 3 bandas</a:t>
            </a:r>
          </a:p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90000"/>
              <a:buFontTx/>
              <a:buChar char="•"/>
            </a:pPr>
            <a:r>
              <a:rPr lang="pt-BR" sz="2800"/>
              <a:t> Bytes: número de Bytes= 335664</a:t>
            </a:r>
          </a:p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90000"/>
              <a:buFontTx/>
              <a:buChar char="•"/>
            </a:pPr>
            <a:r>
              <a:rPr lang="pt-BR" sz="2800"/>
              <a:t> uint8: 8 bits por banda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2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19088"/>
            <a:ext cx="7772400" cy="646112"/>
          </a:xfrm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pt-BR" sz="40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Tamanho do pixel</a:t>
            </a:r>
          </a:p>
        </p:txBody>
      </p:sp>
      <p:sp>
        <p:nvSpPr>
          <p:cNvPr id="39939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836613" y="4918075"/>
            <a:ext cx="7470775" cy="1004888"/>
          </a:xfrm>
          <a:noFill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indent="0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pt-BR" sz="2400" smtClean="0"/>
              <a:t> p= tamanho do pixel, pol;</a:t>
            </a:r>
          </a:p>
          <a:p>
            <a:pPr marL="0" indent="0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pt-BR" sz="2400" smtClean="0"/>
              <a:t> dpi=pixels por polegadas.</a:t>
            </a:r>
          </a:p>
        </p:txBody>
      </p:sp>
      <p:graphicFrame>
        <p:nvGraphicFramePr>
          <p:cNvPr id="39940" name="Object 5"/>
          <p:cNvGraphicFramePr>
            <a:graphicFrameLocks noChangeAspect="1"/>
          </p:cNvGraphicFramePr>
          <p:nvPr/>
        </p:nvGraphicFramePr>
        <p:xfrm>
          <a:off x="3640138" y="2986088"/>
          <a:ext cx="1863725" cy="157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42" name="Equation" r:id="rId3" imgW="495085" imgH="418918" progId="Equation.3">
                  <p:embed/>
                </p:oleObj>
              </mc:Choice>
              <mc:Fallback>
                <p:oleObj name="Equation" r:id="rId3" imgW="495085" imgH="418918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40138" y="2986088"/>
                        <a:ext cx="1863725" cy="1574800"/>
                      </a:xfrm>
                      <a:prstGeom prst="rect">
                        <a:avLst/>
                      </a:prstGeom>
                      <a:gradFill rotWithShape="1">
                        <a:gsLst>
                          <a:gs pos="0">
                            <a:schemeClr val="folHlink"/>
                          </a:gs>
                          <a:gs pos="50000">
                            <a:schemeClr val="bg1"/>
                          </a:gs>
                          <a:gs pos="100000">
                            <a:schemeClr val="folHlink"/>
                          </a:gs>
                        </a:gsLst>
                        <a:lin ang="5400000" scaled="1"/>
                      </a:gra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941" name="Text Box 6"/>
          <p:cNvSpPr txBox="1">
            <a:spLocks noChangeArrowheads="1"/>
          </p:cNvSpPr>
          <p:nvPr/>
        </p:nvSpPr>
        <p:spPr bwMode="auto">
          <a:xfrm>
            <a:off x="808038" y="1571625"/>
            <a:ext cx="7900987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sz="2400"/>
              <a:t>O tamanho do pixel é obtido a partir da resolução espacial da imagem. A resolução espacial é comumente expressa em </a:t>
            </a:r>
            <a:r>
              <a:rPr lang="pt-BR" sz="2400" i="1">
                <a:solidFill>
                  <a:schemeClr val="tx2"/>
                </a:solidFill>
              </a:rPr>
              <a:t>dpi</a:t>
            </a:r>
            <a:r>
              <a:rPr lang="pt-BR" sz="2400"/>
              <a:t> (pixels por polegadas).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7772400" cy="714375"/>
          </a:xfrm>
        </p:spPr>
        <p:txBody>
          <a:bodyPr/>
          <a:lstStyle/>
          <a:p>
            <a:pPr eaLnBrk="1" hangingPunct="1"/>
            <a:r>
              <a:rPr lang="pt-BR" sz="4000" b="1" smtClean="0"/>
              <a:t>Dimensões reais da cena</a:t>
            </a:r>
          </a:p>
        </p:txBody>
      </p:sp>
      <p:sp>
        <p:nvSpPr>
          <p:cNvPr id="40963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1050925" y="3849688"/>
            <a:ext cx="7620000" cy="2166937"/>
          </a:xfrm>
        </p:spPr>
        <p:txBody>
          <a:bodyPr/>
          <a:lstStyle/>
          <a:p>
            <a:pPr eaLnBrk="1" hangingPunct="1">
              <a:lnSpc>
                <a:spcPct val="7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pt-BR" sz="2400" smtClean="0"/>
              <a:t>A= altura da imagem, pol;</a:t>
            </a:r>
          </a:p>
          <a:p>
            <a:pPr eaLnBrk="1" hangingPunct="1">
              <a:lnSpc>
                <a:spcPct val="7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pt-BR" sz="2400" smtClean="0"/>
              <a:t>C= comprimento da imagem, pol;</a:t>
            </a:r>
          </a:p>
          <a:p>
            <a:pPr eaLnBrk="1" hangingPunct="1">
              <a:lnSpc>
                <a:spcPct val="7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pt-BR" sz="2400" smtClean="0"/>
              <a:t>dpi=pixels por polegadas;</a:t>
            </a:r>
          </a:p>
          <a:p>
            <a:pPr eaLnBrk="1" hangingPunct="1">
              <a:lnSpc>
                <a:spcPct val="7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pt-BR" sz="2400" smtClean="0"/>
              <a:t>M= número de linhas;</a:t>
            </a:r>
          </a:p>
          <a:p>
            <a:pPr eaLnBrk="1" hangingPunct="1">
              <a:lnSpc>
                <a:spcPct val="7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pt-BR" sz="2400" smtClean="0"/>
              <a:t>N= número de colunas</a:t>
            </a:r>
          </a:p>
        </p:txBody>
      </p:sp>
      <p:graphicFrame>
        <p:nvGraphicFramePr>
          <p:cNvPr id="40964" name="Object 4"/>
          <p:cNvGraphicFramePr>
            <a:graphicFrameLocks noChangeAspect="1"/>
          </p:cNvGraphicFramePr>
          <p:nvPr/>
        </p:nvGraphicFramePr>
        <p:xfrm>
          <a:off x="4572000" y="2695575"/>
          <a:ext cx="2476500" cy="733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67" name="Equation" r:id="rId3" imgW="685800" imgH="203200" progId="Equation.3">
                  <p:embed/>
                </p:oleObj>
              </mc:Choice>
              <mc:Fallback>
                <p:oleObj name="Equation" r:id="rId3" imgW="685800" imgH="2032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2695575"/>
                        <a:ext cx="2476500" cy="733425"/>
                      </a:xfrm>
                      <a:prstGeom prst="rect">
                        <a:avLst/>
                      </a:prstGeom>
                      <a:gradFill rotWithShape="1">
                        <a:gsLst>
                          <a:gs pos="0">
                            <a:schemeClr val="folHlink"/>
                          </a:gs>
                          <a:gs pos="50000">
                            <a:schemeClr val="bg1"/>
                          </a:gs>
                          <a:gs pos="100000">
                            <a:schemeClr val="folHlink"/>
                          </a:gs>
                        </a:gsLst>
                        <a:lin ang="5400000" scaled="1"/>
                      </a:gra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65" name="Object 5"/>
          <p:cNvGraphicFramePr>
            <a:graphicFrameLocks noChangeAspect="1"/>
          </p:cNvGraphicFramePr>
          <p:nvPr/>
        </p:nvGraphicFramePr>
        <p:xfrm>
          <a:off x="1181100" y="2674938"/>
          <a:ext cx="2687638" cy="754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68" name="Equation" r:id="rId5" imgW="723586" imgH="203112" progId="Equation.3">
                  <p:embed/>
                </p:oleObj>
              </mc:Choice>
              <mc:Fallback>
                <p:oleObj name="Equation" r:id="rId5" imgW="723586" imgH="203112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1100" y="2674938"/>
                        <a:ext cx="2687638" cy="754062"/>
                      </a:xfrm>
                      <a:prstGeom prst="rect">
                        <a:avLst/>
                      </a:prstGeom>
                      <a:gradFill rotWithShape="1">
                        <a:gsLst>
                          <a:gs pos="0">
                            <a:schemeClr val="folHlink"/>
                          </a:gs>
                          <a:gs pos="50000">
                            <a:schemeClr val="bg1"/>
                          </a:gs>
                          <a:gs pos="100000">
                            <a:schemeClr val="folHlink"/>
                          </a:gs>
                        </a:gsLst>
                        <a:lin ang="5400000" scaled="1"/>
                      </a:gra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966" name="Rectangle 6" descr="Rectangle: Click to edit Master text styles&#10;Second level&#10;Third level&#10;Fourth level&#10;Fifth level"/>
          <p:cNvSpPr>
            <a:spLocks noChangeArrowheads="1"/>
          </p:cNvSpPr>
          <p:nvPr/>
        </p:nvSpPr>
        <p:spPr bwMode="auto">
          <a:xfrm>
            <a:off x="685800" y="1681163"/>
            <a:ext cx="7772400" cy="1127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70000"/>
              </a:lnSpc>
              <a:spcBef>
                <a:spcPct val="50000"/>
              </a:spcBef>
              <a:buFontTx/>
              <a:buChar char="•"/>
            </a:pPr>
            <a:r>
              <a:rPr lang="pt-BR" sz="2800"/>
              <a:t>Representa as dimensões da cena no mundo real.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/>
          <p:cNvPicPr>
            <a:picLocks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41388" y="2054225"/>
            <a:ext cx="7527925" cy="4497388"/>
          </a:xfrm>
        </p:spPr>
      </p:pic>
      <p:pic>
        <p:nvPicPr>
          <p:cNvPr id="4198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0475" y="1357313"/>
            <a:ext cx="3276600" cy="336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1988" name="Rectangle 5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7772400" cy="714375"/>
          </a:xfrm>
          <a:noFill/>
        </p:spPr>
        <p:txBody>
          <a:bodyPr/>
          <a:lstStyle/>
          <a:p>
            <a:pPr eaLnBrk="1" hangingPunct="1"/>
            <a:r>
              <a:rPr lang="pt-BR" sz="4000" b="1" smtClean="0"/>
              <a:t>Visualização de imagens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80988"/>
            <a:ext cx="7772400" cy="1143000"/>
          </a:xfrm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pt-BR" sz="40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Pixval: Retorna na tela  (C,L,ban1,ban2,ban3)</a:t>
            </a:r>
          </a:p>
        </p:txBody>
      </p:sp>
      <p:pic>
        <p:nvPicPr>
          <p:cNvPr id="4301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7038" y="1660525"/>
            <a:ext cx="4621212" cy="475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3012" name="Line 4"/>
          <p:cNvSpPr>
            <a:spLocks noChangeShapeType="1"/>
          </p:cNvSpPr>
          <p:nvPr/>
        </p:nvSpPr>
        <p:spPr bwMode="auto">
          <a:xfrm>
            <a:off x="1600200" y="5332413"/>
            <a:ext cx="1296988" cy="935037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43013" name="Text Box 5"/>
          <p:cNvSpPr txBox="1">
            <a:spLocks noChangeArrowheads="1"/>
          </p:cNvSpPr>
          <p:nvPr/>
        </p:nvSpPr>
        <p:spPr bwMode="auto">
          <a:xfrm>
            <a:off x="592138" y="4900613"/>
            <a:ext cx="16573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sz="2000">
                <a:latin typeface="Arial Narrow" pitchFamily="34" charset="0"/>
              </a:rPr>
              <a:t>(1,1= 0    0   0)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858838" y="317500"/>
            <a:ext cx="7275512" cy="576263"/>
          </a:xfrm>
          <a:noFill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anchor="t"/>
          <a:lstStyle/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</a:pPr>
            <a:r>
              <a:rPr lang="pt-BR" sz="3600" b="1" smtClean="0">
                <a:solidFill>
                  <a:schemeClr val="tx1"/>
                </a:solidFill>
                <a:latin typeface="Arial" charset="0"/>
              </a:rPr>
              <a:t>Sensoriamento Remoto</a:t>
            </a:r>
          </a:p>
        </p:txBody>
      </p:sp>
      <p:sp>
        <p:nvSpPr>
          <p:cNvPr id="140300" name="Text Box 12"/>
          <p:cNvSpPr txBox="1">
            <a:spLocks noChangeArrowheads="1"/>
          </p:cNvSpPr>
          <p:nvPr/>
        </p:nvSpPr>
        <p:spPr bwMode="auto">
          <a:xfrm>
            <a:off x="1052513" y="1766888"/>
            <a:ext cx="2667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CC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>
              <a:spcBef>
                <a:spcPct val="10000"/>
              </a:spcBef>
              <a:buFont typeface="Wingdings" pitchFamily="2" charset="2"/>
              <a:buNone/>
            </a:pPr>
            <a:r>
              <a:rPr lang="pt-BR" sz="2000">
                <a:latin typeface="Arial" charset="0"/>
              </a:rPr>
              <a:t>Imagens de satélites</a:t>
            </a:r>
          </a:p>
        </p:txBody>
      </p:sp>
      <p:sp>
        <p:nvSpPr>
          <p:cNvPr id="6148" name="Text Box 13"/>
          <p:cNvSpPr txBox="1">
            <a:spLocks noChangeArrowheads="1"/>
          </p:cNvSpPr>
          <p:nvPr/>
        </p:nvSpPr>
        <p:spPr bwMode="auto">
          <a:xfrm>
            <a:off x="2293938" y="3983038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CC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pt-BR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6149" name="Text Box 14"/>
          <p:cNvSpPr txBox="1">
            <a:spLocks noChangeArrowheads="1"/>
          </p:cNvSpPr>
          <p:nvPr/>
        </p:nvSpPr>
        <p:spPr bwMode="auto">
          <a:xfrm>
            <a:off x="2370138" y="3983038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CC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pt-BR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6150" name="Text Box 28"/>
          <p:cNvSpPr txBox="1">
            <a:spLocks noChangeArrowheads="1"/>
          </p:cNvSpPr>
          <p:nvPr/>
        </p:nvSpPr>
        <p:spPr bwMode="auto">
          <a:xfrm>
            <a:off x="5046663" y="1766888"/>
            <a:ext cx="25844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algn="ctr">
              <a:spcBef>
                <a:spcPct val="10000"/>
              </a:spcBef>
              <a:buFont typeface="Wingdings" pitchFamily="2" charset="2"/>
              <a:buNone/>
            </a:pPr>
            <a:r>
              <a:rPr lang="pt-BR" sz="2000">
                <a:latin typeface="Arial" charset="0"/>
              </a:rPr>
              <a:t>Imagens Aéreas</a:t>
            </a:r>
          </a:p>
        </p:txBody>
      </p:sp>
      <p:sp>
        <p:nvSpPr>
          <p:cNvPr id="6151" name="Rectangle 37"/>
          <p:cNvSpPr>
            <a:spLocks noChangeArrowheads="1"/>
          </p:cNvSpPr>
          <p:nvPr/>
        </p:nvSpPr>
        <p:spPr bwMode="auto">
          <a:xfrm>
            <a:off x="1979613" y="908050"/>
            <a:ext cx="5832475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E4A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90000"/>
            </a:pPr>
            <a:r>
              <a:rPr lang="pt-BR" sz="2400">
                <a:latin typeface="Arial" charset="0"/>
              </a:rPr>
              <a:t>Aquisi</a:t>
            </a:r>
            <a:r>
              <a:rPr lang="pt-BR" sz="2400"/>
              <a:t>ç</a:t>
            </a:r>
            <a:r>
              <a:rPr lang="pt-BR" sz="2400">
                <a:latin typeface="Arial" charset="0"/>
              </a:rPr>
              <a:t>ão      Processamento      An</a:t>
            </a:r>
            <a:r>
              <a:rPr lang="pt-BR" sz="2400"/>
              <a:t>á</a:t>
            </a:r>
            <a:r>
              <a:rPr lang="pt-BR" sz="2400">
                <a:latin typeface="Arial" charset="0"/>
              </a:rPr>
              <a:t>lise</a:t>
            </a:r>
          </a:p>
        </p:txBody>
      </p:sp>
      <p:sp>
        <p:nvSpPr>
          <p:cNvPr id="6152" name="AutoShape 38"/>
          <p:cNvSpPr>
            <a:spLocks noChangeArrowheads="1"/>
          </p:cNvSpPr>
          <p:nvPr/>
        </p:nvSpPr>
        <p:spPr bwMode="auto">
          <a:xfrm>
            <a:off x="3490913" y="1052513"/>
            <a:ext cx="360362" cy="165100"/>
          </a:xfrm>
          <a:prstGeom prst="rightArrow">
            <a:avLst>
              <a:gd name="adj1" fmla="val 50000"/>
              <a:gd name="adj2" fmla="val 54567"/>
            </a:avLst>
          </a:prstGeom>
          <a:solidFill>
            <a:srgbClr val="FF33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6153" name="AutoShape 39"/>
          <p:cNvSpPr>
            <a:spLocks noChangeArrowheads="1"/>
          </p:cNvSpPr>
          <p:nvPr/>
        </p:nvSpPr>
        <p:spPr bwMode="auto">
          <a:xfrm>
            <a:off x="6083300" y="1052513"/>
            <a:ext cx="360363" cy="165100"/>
          </a:xfrm>
          <a:prstGeom prst="rightArrow">
            <a:avLst>
              <a:gd name="adj1" fmla="val 50000"/>
              <a:gd name="adj2" fmla="val 54567"/>
            </a:avLst>
          </a:prstGeom>
          <a:solidFill>
            <a:srgbClr val="FF33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pic>
        <p:nvPicPr>
          <p:cNvPr id="6154" name="Picture 42" descr="sateli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038" y="2246313"/>
            <a:ext cx="2946400" cy="3582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5" name="Picture 43" descr="aeronav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6888" y="2268538"/>
            <a:ext cx="4332287" cy="3595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0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300" grpId="0" autoUpdateAnimBg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28613"/>
            <a:ext cx="7772400" cy="1143000"/>
          </a:xfrm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pt-BR" sz="40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dpi= pontos por polegadas (resolução de impressão)</a:t>
            </a:r>
          </a:p>
        </p:txBody>
      </p:sp>
      <p:sp>
        <p:nvSpPr>
          <p:cNvPr id="44035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pt-BR" smtClean="0"/>
              <a:t>Exemplo para exportar imagem em formato TIFF usando a resolução de tela: print -r0 -dtiff myfile.tif. </a:t>
            </a:r>
          </a:p>
          <a:p>
            <a:pPr eaLnBrk="1" hangingPunct="1"/>
            <a:r>
              <a:rPr lang="pt-BR" smtClean="0"/>
              <a:t>O arquivo é salvo no diretório corrente.</a:t>
            </a:r>
          </a:p>
          <a:p>
            <a:pPr eaLnBrk="1" hangingPunct="1"/>
            <a:r>
              <a:rPr lang="pt-BR" smtClean="0"/>
              <a:t>-r0 :resolução de tela</a:t>
            </a:r>
          </a:p>
          <a:p>
            <a:pPr eaLnBrk="1" hangingPunct="1"/>
            <a:r>
              <a:rPr lang="pt-BR" smtClean="0"/>
              <a:t>-dtiff: formato para exportação</a:t>
            </a:r>
          </a:p>
          <a:p>
            <a:pPr eaLnBrk="1" hangingPunct="1"/>
            <a:r>
              <a:rPr lang="pt-BR" smtClean="0"/>
              <a:t>figura1.tif: nome da imagem exportada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3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20650"/>
            <a:ext cx="7772400" cy="1508125"/>
          </a:xfrm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pt-BR" sz="36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print –r100 -djpg figura1_100 </a:t>
            </a:r>
            <a:br>
              <a:rPr lang="pt-BR" sz="36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pt-BR" sz="3600" b="1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45059" name="Picture 3"/>
          <p:cNvPicPr>
            <a:picLocks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77875" y="1663700"/>
            <a:ext cx="8016875" cy="48577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806450" y="1773238"/>
            <a:ext cx="8229600" cy="2943225"/>
          </a:xfrm>
        </p:spPr>
        <p:txBody>
          <a:bodyPr/>
          <a:lstStyle/>
          <a:p>
            <a:pPr eaLnBrk="1" hangingPunct="1"/>
            <a:r>
              <a:rPr lang="en-US" sz="2400" smtClean="0"/>
              <a:t>Sintax: imwrite(a,filename,fmt)</a:t>
            </a:r>
            <a:br>
              <a:rPr lang="en-US" sz="2400" smtClean="0"/>
            </a:br>
            <a:r>
              <a:rPr lang="en-US" sz="2400" smtClean="0"/>
              <a:t/>
            </a:r>
            <a:br>
              <a:rPr lang="en-US" sz="2400" smtClean="0"/>
            </a:br>
            <a:r>
              <a:rPr lang="en-US" sz="2400" smtClean="0"/>
              <a:t>grava a imagem ‘a’ no ‘filename’.</a:t>
            </a:r>
            <a:br>
              <a:rPr lang="en-US" sz="2400" smtClean="0"/>
            </a:br>
            <a:r>
              <a:rPr lang="en-US" sz="2400" smtClean="0"/>
              <a:t>‘filename’ é um string que especifica o nome do arquivo de saída;</a:t>
            </a:r>
            <a:br>
              <a:rPr lang="en-US" sz="2400" smtClean="0"/>
            </a:br>
            <a:r>
              <a:rPr lang="en-US" sz="2400" smtClean="0"/>
              <a:t>‘fmt’ é um string que especifica o o formato do arquivo;</a:t>
            </a:r>
            <a:br>
              <a:rPr lang="en-US" sz="2400" smtClean="0"/>
            </a:br>
            <a:r>
              <a:rPr lang="en-US" sz="2400" smtClean="0"/>
              <a:t>‘a’ pode ser grayscale image (M-by-N) ou truecolor image (M-by-N-by-3).</a:t>
            </a:r>
            <a:endParaRPr lang="pt-BR" sz="2400" smtClean="0"/>
          </a:p>
        </p:txBody>
      </p:sp>
      <p:sp>
        <p:nvSpPr>
          <p:cNvPr id="273411" name="Rectangle 3"/>
          <p:cNvSpPr>
            <a:spLocks noChangeArrowheads="1"/>
          </p:cNvSpPr>
          <p:nvPr/>
        </p:nvSpPr>
        <p:spPr bwMode="auto">
          <a:xfrm>
            <a:off x="685800" y="193675"/>
            <a:ext cx="7772400" cy="1292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/>
          <a:p>
            <a:pPr>
              <a:defRPr/>
            </a:pPr>
            <a:r>
              <a:rPr lang="en-US"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Imwrite</a:t>
            </a:r>
            <a:br>
              <a:rPr lang="en-US"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Grava arquivos de imagem</a:t>
            </a:r>
            <a:endParaRPr lang="pt-BR" sz="3600" b="1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/>
          <p:cNvPicPr>
            <a:picLocks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06450" y="1557338"/>
            <a:ext cx="8229600" cy="5184775"/>
          </a:xfrm>
        </p:spPr>
      </p:pic>
      <p:sp>
        <p:nvSpPr>
          <p:cNvPr id="274435" name="Rectangle 3"/>
          <p:cNvSpPr>
            <a:spLocks noChangeArrowheads="1"/>
          </p:cNvSpPr>
          <p:nvPr/>
        </p:nvSpPr>
        <p:spPr bwMode="auto">
          <a:xfrm>
            <a:off x="685800" y="547688"/>
            <a:ext cx="7772400" cy="804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/>
          <a:p>
            <a:pPr>
              <a:defRPr/>
            </a:pPr>
            <a:r>
              <a:rPr lang="en-US"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Gravação de arquivos imagem</a:t>
            </a:r>
            <a:r>
              <a:rPr lang="pt-BR"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458" name="Rectangle 2"/>
          <p:cNvSpPr>
            <a:spLocks noGrp="1" noChangeArrowheads="1"/>
          </p:cNvSpPr>
          <p:nvPr>
            <p:ph type="title"/>
          </p:nvPr>
        </p:nvSpPr>
        <p:spPr>
          <a:xfrm>
            <a:off x="647700" y="701675"/>
            <a:ext cx="8093075" cy="746125"/>
          </a:xfrm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pt-BR" sz="36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Formatos de Imagem suportados</a:t>
            </a:r>
          </a:p>
        </p:txBody>
      </p:sp>
      <p:pic>
        <p:nvPicPr>
          <p:cNvPr id="4813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33" t="19408" r="2620" b="4358"/>
          <a:stretch>
            <a:fillRect/>
          </a:stretch>
        </p:blipFill>
        <p:spPr bwMode="auto">
          <a:xfrm>
            <a:off x="827088" y="1844675"/>
            <a:ext cx="8066087" cy="4838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88913"/>
            <a:ext cx="7772400" cy="1143000"/>
          </a:xfrm>
        </p:spPr>
        <p:txBody>
          <a:bodyPr/>
          <a:lstStyle/>
          <a:p>
            <a:pPr eaLnBrk="1" hangingPunct="1"/>
            <a:r>
              <a:rPr lang="pt-BR" sz="3600" smtClean="0">
                <a:latin typeface="Arial" charset="0"/>
              </a:rPr>
              <a:t>Livro: GONZALEZ &amp; WOODS (2000)</a:t>
            </a:r>
          </a:p>
        </p:txBody>
      </p:sp>
      <p:pic>
        <p:nvPicPr>
          <p:cNvPr id="49155" name="Picture 35" descr="0264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5538" y="1714500"/>
            <a:ext cx="3165475" cy="4521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156" name="Picture 37" descr="lennasmall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1225" y="1828800"/>
            <a:ext cx="1219200" cy="1219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157" name="Picture 39" descr="lennasmall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3052763"/>
            <a:ext cx="1219200" cy="1219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158" name="Picture 41" descr="lennasmall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4276725"/>
            <a:ext cx="1219200" cy="1219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159" name="Text Box 44"/>
          <p:cNvSpPr txBox="1">
            <a:spLocks noChangeArrowheads="1"/>
          </p:cNvSpPr>
          <p:nvPr/>
        </p:nvSpPr>
        <p:spPr bwMode="auto">
          <a:xfrm>
            <a:off x="2936875" y="6362700"/>
            <a:ext cx="37020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dirty="0">
                <a:solidFill>
                  <a:schemeClr val="hlink"/>
                </a:solidFill>
              </a:rPr>
              <a:t>Fim do Processamento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5"/>
          <p:cNvSpPr>
            <a:spLocks noGrp="1" noChangeArrowheads="1"/>
          </p:cNvSpPr>
          <p:nvPr>
            <p:ph type="title"/>
          </p:nvPr>
        </p:nvSpPr>
        <p:spPr>
          <a:xfrm>
            <a:off x="876300" y="300038"/>
            <a:ext cx="7359650" cy="638175"/>
          </a:xfrm>
          <a:noFill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anchor="t"/>
          <a:lstStyle/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</a:pPr>
            <a:r>
              <a:rPr lang="pt-PT" sz="3600" b="1" smtClean="0">
                <a:solidFill>
                  <a:schemeClr val="tx1"/>
                </a:solidFill>
                <a:latin typeface="Arial" charset="0"/>
              </a:rPr>
              <a:t>Modelo Simples de Imagem</a:t>
            </a:r>
          </a:p>
        </p:txBody>
      </p:sp>
      <p:pic>
        <p:nvPicPr>
          <p:cNvPr id="7171" name="Picture 16" descr="examin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713" y="1916113"/>
            <a:ext cx="2409825" cy="3960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17" descr="BD04924_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8813" y="1557338"/>
            <a:ext cx="1109662" cy="1497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18" descr="lio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449763"/>
            <a:ext cx="182245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4" name="AutoShape 19"/>
          <p:cNvSpPr>
            <a:spLocks noChangeArrowheads="1"/>
          </p:cNvSpPr>
          <p:nvPr/>
        </p:nvSpPr>
        <p:spPr bwMode="auto">
          <a:xfrm rot="2140989">
            <a:off x="5810250" y="2928938"/>
            <a:ext cx="1295400" cy="1703387"/>
          </a:xfrm>
          <a:prstGeom prst="downArrow">
            <a:avLst>
              <a:gd name="adj1" fmla="val 50000"/>
              <a:gd name="adj2" fmla="val 32874"/>
            </a:avLst>
          </a:prstGeom>
          <a:gradFill rotWithShape="1">
            <a:gsLst>
              <a:gs pos="0">
                <a:srgbClr val="A603AB"/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7175" name="AutoShape 20"/>
          <p:cNvSpPr>
            <a:spLocks noChangeArrowheads="1"/>
          </p:cNvSpPr>
          <p:nvPr/>
        </p:nvSpPr>
        <p:spPr bwMode="auto">
          <a:xfrm rot="2650139">
            <a:off x="3281363" y="3267075"/>
            <a:ext cx="1384300" cy="1130300"/>
          </a:xfrm>
          <a:prstGeom prst="leftArrow">
            <a:avLst>
              <a:gd name="adj1" fmla="val 50000"/>
              <a:gd name="adj2" fmla="val 30618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342900" indent="-342900" algn="ctr">
              <a:spcBef>
                <a:spcPct val="20000"/>
              </a:spcBef>
              <a:buFontTx/>
              <a:buChar char="•"/>
            </a:pPr>
            <a:endParaRPr lang="pt-BR" sz="2800">
              <a:latin typeface="Times New Roman" pitchFamily="18" charset="0"/>
            </a:endParaRPr>
          </a:p>
        </p:txBody>
      </p:sp>
      <p:sp>
        <p:nvSpPr>
          <p:cNvPr id="7176" name="Text Box 21"/>
          <p:cNvSpPr txBox="1">
            <a:spLocks noChangeArrowheads="1"/>
          </p:cNvSpPr>
          <p:nvPr/>
        </p:nvSpPr>
        <p:spPr bwMode="auto">
          <a:xfrm>
            <a:off x="7019925" y="3789363"/>
            <a:ext cx="10080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/>
            <a:r>
              <a:rPr lang="pt-BR" sz="2400" b="1"/>
              <a:t>i(x,y)</a:t>
            </a:r>
            <a:endParaRPr lang="pt-PT" sz="2400" b="1"/>
          </a:p>
        </p:txBody>
      </p:sp>
      <p:sp>
        <p:nvSpPr>
          <p:cNvPr id="7177" name="Text Box 22"/>
          <p:cNvSpPr txBox="1">
            <a:spLocks noChangeArrowheads="1"/>
          </p:cNvSpPr>
          <p:nvPr/>
        </p:nvSpPr>
        <p:spPr bwMode="auto">
          <a:xfrm>
            <a:off x="3163888" y="4484688"/>
            <a:ext cx="1047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/>
            <a:r>
              <a:rPr lang="pt-BR" sz="2400" b="1"/>
              <a:t>r(x,y)</a:t>
            </a:r>
            <a:endParaRPr lang="pt-PT" sz="2400" b="1"/>
          </a:p>
        </p:txBody>
      </p:sp>
      <p:sp>
        <p:nvSpPr>
          <p:cNvPr id="7178" name="Text Box 23"/>
          <p:cNvSpPr txBox="1">
            <a:spLocks noChangeArrowheads="1"/>
          </p:cNvSpPr>
          <p:nvPr/>
        </p:nvSpPr>
        <p:spPr bwMode="auto">
          <a:xfrm>
            <a:off x="3027363" y="2146300"/>
            <a:ext cx="16891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/>
            <a:r>
              <a:rPr lang="pt-BR" sz="2400" b="1"/>
              <a:t>f(x,y)= r.i</a:t>
            </a:r>
            <a:endParaRPr lang="pt-PT" sz="2400" b="1"/>
          </a:p>
        </p:txBody>
      </p:sp>
      <p:sp>
        <p:nvSpPr>
          <p:cNvPr id="7179" name="Text Box 24"/>
          <p:cNvSpPr txBox="1">
            <a:spLocks noChangeArrowheads="1"/>
          </p:cNvSpPr>
          <p:nvPr/>
        </p:nvSpPr>
        <p:spPr bwMode="auto">
          <a:xfrm>
            <a:off x="2051050" y="5437188"/>
            <a:ext cx="50720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/>
            <a:r>
              <a:rPr lang="pt-BR" sz="2000"/>
              <a:t>b=brilho = níveis de cinza no mundo digital</a:t>
            </a:r>
          </a:p>
          <a:p>
            <a:pPr eaLnBrk="1" hangingPunct="1"/>
            <a:r>
              <a:rPr lang="pt-BR" sz="2000"/>
              <a:t>r= reflectância: f(objeto)</a:t>
            </a:r>
          </a:p>
          <a:p>
            <a:pPr eaLnBrk="1" hangingPunct="1"/>
            <a:r>
              <a:rPr lang="pt-BR" sz="2000"/>
              <a:t>i=iluminação: f(fonte de luz)</a:t>
            </a:r>
            <a:endParaRPr lang="pt-PT" sz="2000"/>
          </a:p>
        </p:txBody>
      </p:sp>
      <p:sp>
        <p:nvSpPr>
          <p:cNvPr id="7180" name="Text Box 25"/>
          <p:cNvSpPr txBox="1">
            <a:spLocks noChangeArrowheads="1"/>
          </p:cNvSpPr>
          <p:nvPr/>
        </p:nvSpPr>
        <p:spPr bwMode="auto">
          <a:xfrm>
            <a:off x="1150938" y="811213"/>
            <a:ext cx="69500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/>
            <a:r>
              <a:rPr lang="pt-BR" sz="2400"/>
              <a:t>Função bivariada de intensidade luminosa = f(x,y)</a:t>
            </a:r>
            <a:endParaRPr lang="pt-PT" sz="2400"/>
          </a:p>
        </p:txBody>
      </p:sp>
      <p:graphicFrame>
        <p:nvGraphicFramePr>
          <p:cNvPr id="7181" name="Object 27"/>
          <p:cNvGraphicFramePr>
            <a:graphicFrameLocks noChangeAspect="1"/>
          </p:cNvGraphicFramePr>
          <p:nvPr/>
        </p:nvGraphicFramePr>
        <p:xfrm>
          <a:off x="1751013" y="1624013"/>
          <a:ext cx="5084762" cy="420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2" name="Equation" r:id="rId6" imgW="2603500" imgH="215900" progId="Equation.3">
                  <p:embed/>
                </p:oleObj>
              </mc:Choice>
              <mc:Fallback>
                <p:oleObj name="Equation" r:id="rId6" imgW="2603500" imgH="215900" progId="Equation.3">
                  <p:embed/>
                  <p:pic>
                    <p:nvPicPr>
                      <p:cNvPr id="0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1013" y="1624013"/>
                        <a:ext cx="5084762" cy="420687"/>
                      </a:xfrm>
                      <a:prstGeom prst="rect">
                        <a:avLst/>
                      </a:prstGeom>
                      <a:gradFill rotWithShape="1">
                        <a:gsLst>
                          <a:gs pos="0">
                            <a:schemeClr val="folHlink">
                              <a:alpha val="67000"/>
                            </a:schemeClr>
                          </a:gs>
                          <a:gs pos="50000">
                            <a:schemeClr val="hlink"/>
                          </a:gs>
                          <a:gs pos="100000">
                            <a:schemeClr val="folHlink">
                              <a:alpha val="67000"/>
                            </a:schemeClr>
                          </a:gs>
                        </a:gsLst>
                        <a:lin ang="5400000" scaled="1"/>
                      </a:gra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4"/>
          <p:cNvSpPr>
            <a:spLocks noGrp="1" noChangeArrowheads="1"/>
          </p:cNvSpPr>
          <p:nvPr>
            <p:ph type="title"/>
          </p:nvPr>
        </p:nvSpPr>
        <p:spPr>
          <a:xfrm>
            <a:off x="808038" y="300038"/>
            <a:ext cx="7359650" cy="566737"/>
          </a:xfrm>
          <a:noFill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anchor="t"/>
          <a:lstStyle/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sz="2800" b="1" smtClean="0">
                <a:solidFill>
                  <a:schemeClr val="tx1"/>
                </a:solidFill>
                <a:latin typeface="Arial" charset="0"/>
              </a:rPr>
              <a:t>Restri</a:t>
            </a:r>
            <a:r>
              <a:rPr lang="en-US" sz="2800" b="1" smtClean="0">
                <a:solidFill>
                  <a:schemeClr val="tx1"/>
                </a:solidFill>
              </a:rPr>
              <a:t>ç</a:t>
            </a:r>
            <a:r>
              <a:rPr lang="en-US" sz="2800" b="1" smtClean="0">
                <a:solidFill>
                  <a:schemeClr val="tx1"/>
                </a:solidFill>
                <a:latin typeface="Arial" charset="0"/>
              </a:rPr>
              <a:t>ões do Modelo de Imagem</a:t>
            </a:r>
            <a:endParaRPr lang="pt-PT" sz="2800" b="1" smtClean="0">
              <a:solidFill>
                <a:schemeClr val="tx1"/>
              </a:solidFill>
              <a:latin typeface="Arial" charset="0"/>
            </a:endParaRPr>
          </a:p>
        </p:txBody>
      </p:sp>
      <p:graphicFrame>
        <p:nvGraphicFramePr>
          <p:cNvPr id="8195" name="Object 7"/>
          <p:cNvGraphicFramePr>
            <a:graphicFrameLocks noChangeAspect="1"/>
          </p:cNvGraphicFramePr>
          <p:nvPr/>
        </p:nvGraphicFramePr>
        <p:xfrm>
          <a:off x="1730375" y="1611313"/>
          <a:ext cx="5613400" cy="950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6" name="Equation" r:id="rId3" imgW="2374900" imgH="457200" progId="Equation.3">
                  <p:embed/>
                </p:oleObj>
              </mc:Choice>
              <mc:Fallback>
                <p:oleObj name="Equation" r:id="rId3" imgW="2374900" imgH="4572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30375" y="1611313"/>
                        <a:ext cx="5613400" cy="950912"/>
                      </a:xfrm>
                      <a:prstGeom prst="rect">
                        <a:avLst/>
                      </a:prstGeom>
                      <a:gradFill rotWithShape="1">
                        <a:gsLst>
                          <a:gs pos="0">
                            <a:schemeClr val="folHlink">
                              <a:alpha val="67000"/>
                            </a:schemeClr>
                          </a:gs>
                          <a:gs pos="50000">
                            <a:schemeClr val="hlink"/>
                          </a:gs>
                          <a:gs pos="100000">
                            <a:schemeClr val="folHlink">
                              <a:alpha val="67000"/>
                            </a:schemeClr>
                          </a:gs>
                        </a:gsLst>
                        <a:lin ang="5400000" scaled="1"/>
                      </a:gra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0176" name="Group 192"/>
          <p:cNvGraphicFramePr>
            <a:graphicFrameLocks noGrp="1"/>
          </p:cNvGraphicFramePr>
          <p:nvPr/>
        </p:nvGraphicFramePr>
        <p:xfrm>
          <a:off x="777875" y="2978150"/>
          <a:ext cx="7915275" cy="3651252"/>
        </p:xfrm>
        <a:graphic>
          <a:graphicData uri="http://schemas.openxmlformats.org/drawingml/2006/table">
            <a:tbl>
              <a:tblPr/>
              <a:tblGrid>
                <a:gridCol w="3659188"/>
                <a:gridCol w="4256087"/>
              </a:tblGrid>
              <a:tr h="5762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kumimoji="0" lang="pt-B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Reflectância, r (adm)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kumimoji="0" lang="pt-B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Iluminação, i (lux e fonte)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62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kumimoji="0" lang="pt-B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  <a:sym typeface="Symbol" pitchFamily="18" charset="2"/>
                        </a:rPr>
                        <a:t>0,93    neve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kumimoji="0" lang="pt-B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  <a:sym typeface="Symbol" pitchFamily="18" charset="2"/>
                        </a:rPr>
                        <a:t>900        dia ensolarado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62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kumimoji="0" lang="pt-B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  <a:sym typeface="Symbol" pitchFamily="18" charset="2"/>
                        </a:rPr>
                        <a:t>0,80    parede branca</a:t>
                      </a:r>
                      <a:endParaRPr kumimoji="0" lang="pt-B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kumimoji="0" lang="pt-B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  <a:sym typeface="Symbol" pitchFamily="18" charset="2"/>
                        </a:rPr>
                        <a:t>100        dia nublado	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23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kumimoji="0" lang="pt-B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  <a:sym typeface="Symbol" pitchFamily="18" charset="2"/>
                        </a:rPr>
                        <a:t>0,85    aço inoxidável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kumimoji="0" lang="pt-B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  <a:sym typeface="Symbol" pitchFamily="18" charset="2"/>
                        </a:rPr>
                        <a:t>10          iluminação escritório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29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kumimoji="0" lang="pt-B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  <a:sym typeface="Symbol" pitchFamily="18" charset="2"/>
                        </a:rPr>
                        <a:t>0,01    veludo preto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kumimoji="0" lang="pt-B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  <a:sym typeface="Symbol" pitchFamily="18" charset="2"/>
                        </a:rPr>
                        <a:t>0,001     noite de lua cheia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Tx/>
                        <a:buNone/>
                        <a:tabLst/>
                      </a:pPr>
                      <a:endParaRPr kumimoji="0" lang="pt-B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  <a:sym typeface="Symbol" pitchFamily="18" charset="2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Tx/>
                        <a:buNone/>
                        <a:tabLst/>
                      </a:pPr>
                      <a:endParaRPr kumimoji="0" lang="pt-B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  <a:sym typeface="Symbol" pitchFamily="18" charset="2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212" name="Line 194"/>
          <p:cNvSpPr>
            <a:spLocks noChangeShapeType="1"/>
          </p:cNvSpPr>
          <p:nvPr/>
        </p:nvSpPr>
        <p:spPr bwMode="auto">
          <a:xfrm flipH="1">
            <a:off x="3832225" y="3429000"/>
            <a:ext cx="739775" cy="5619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8213" name="Line 195"/>
          <p:cNvSpPr>
            <a:spLocks noChangeShapeType="1"/>
          </p:cNvSpPr>
          <p:nvPr/>
        </p:nvSpPr>
        <p:spPr bwMode="auto">
          <a:xfrm flipH="1">
            <a:off x="3846513" y="4092575"/>
            <a:ext cx="725487" cy="444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8214" name="Line 196"/>
          <p:cNvSpPr>
            <a:spLocks noChangeShapeType="1"/>
          </p:cNvSpPr>
          <p:nvPr/>
        </p:nvSpPr>
        <p:spPr bwMode="auto">
          <a:xfrm flipH="1" flipV="1">
            <a:off x="3889375" y="4224338"/>
            <a:ext cx="682625" cy="5222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8215" name="Line 197"/>
          <p:cNvSpPr>
            <a:spLocks noChangeShapeType="1"/>
          </p:cNvSpPr>
          <p:nvPr/>
        </p:nvSpPr>
        <p:spPr bwMode="auto">
          <a:xfrm flipH="1" flipV="1">
            <a:off x="3773488" y="4267200"/>
            <a:ext cx="798512" cy="1247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825500" y="371475"/>
            <a:ext cx="7340600" cy="566738"/>
          </a:xfrm>
          <a:noFill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anchor="t"/>
          <a:lstStyle/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</a:pPr>
            <a:r>
              <a:rPr lang="pt-BR" sz="2800" b="1" smtClean="0">
                <a:solidFill>
                  <a:schemeClr val="tx1"/>
                </a:solidFill>
                <a:latin typeface="Arial" charset="0"/>
              </a:rPr>
              <a:t>Amostragem e Quantiza</a:t>
            </a:r>
            <a:r>
              <a:rPr lang="pt-BR" sz="2800" b="1" smtClean="0">
                <a:solidFill>
                  <a:schemeClr val="tx1"/>
                </a:solidFill>
              </a:rPr>
              <a:t>ç</a:t>
            </a:r>
            <a:r>
              <a:rPr lang="pt-BR" sz="2800" b="1" smtClean="0">
                <a:solidFill>
                  <a:schemeClr val="tx1"/>
                </a:solidFill>
                <a:latin typeface="Arial" charset="0"/>
              </a:rPr>
              <a:t>ão da Imagem</a:t>
            </a:r>
          </a:p>
        </p:txBody>
      </p:sp>
      <p:sp>
        <p:nvSpPr>
          <p:cNvPr id="9219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539750" y="1689100"/>
            <a:ext cx="8281988" cy="1447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pt-BR" sz="2400" b="1" smtClean="0">
                <a:solidFill>
                  <a:schemeClr val="tx2"/>
                </a:solidFill>
                <a:latin typeface="Arial" charset="0"/>
              </a:rPr>
              <a:t>Amostragem:</a:t>
            </a:r>
            <a:r>
              <a:rPr lang="pt-BR" sz="2400" smtClean="0">
                <a:latin typeface="Arial" charset="0"/>
              </a:rPr>
              <a:t> </a:t>
            </a:r>
            <a:r>
              <a:rPr lang="pt-BR" sz="2400" smtClean="0"/>
              <a:t>é</a:t>
            </a:r>
            <a:r>
              <a:rPr lang="pt-BR" sz="2400" smtClean="0">
                <a:latin typeface="Arial" charset="0"/>
              </a:rPr>
              <a:t> a digitaliza</a:t>
            </a:r>
            <a:r>
              <a:rPr lang="pt-BR" sz="2400" smtClean="0"/>
              <a:t>ç</a:t>
            </a:r>
            <a:r>
              <a:rPr lang="pt-BR" sz="2400" smtClean="0">
                <a:latin typeface="Arial" charset="0"/>
              </a:rPr>
              <a:t>ão das coordenadas (x,y) = tamanho da imagem digital (LxC);</a:t>
            </a:r>
          </a:p>
          <a:p>
            <a:pPr eaLnBrk="1" hangingPunct="1">
              <a:lnSpc>
                <a:spcPct val="80000"/>
              </a:lnSpc>
            </a:pPr>
            <a:r>
              <a:rPr lang="pt-BR" sz="2400" b="1" smtClean="0">
                <a:solidFill>
                  <a:schemeClr val="tx2"/>
                </a:solidFill>
                <a:latin typeface="Arial" charset="0"/>
              </a:rPr>
              <a:t>Quantiza</a:t>
            </a:r>
            <a:r>
              <a:rPr lang="pt-BR" sz="2400" b="1" smtClean="0">
                <a:solidFill>
                  <a:schemeClr val="tx2"/>
                </a:solidFill>
              </a:rPr>
              <a:t>ç</a:t>
            </a:r>
            <a:r>
              <a:rPr lang="pt-BR" sz="2400" b="1" smtClean="0">
                <a:solidFill>
                  <a:schemeClr val="tx2"/>
                </a:solidFill>
                <a:latin typeface="Arial" charset="0"/>
              </a:rPr>
              <a:t>ão:</a:t>
            </a:r>
            <a:r>
              <a:rPr lang="pt-BR" sz="2400" smtClean="0">
                <a:latin typeface="Arial" charset="0"/>
              </a:rPr>
              <a:t> </a:t>
            </a:r>
            <a:r>
              <a:rPr lang="pt-BR" sz="2400" smtClean="0"/>
              <a:t>é</a:t>
            </a:r>
            <a:r>
              <a:rPr lang="pt-BR" sz="2400" smtClean="0">
                <a:latin typeface="Arial" charset="0"/>
              </a:rPr>
              <a:t> a digitaliza</a:t>
            </a:r>
            <a:r>
              <a:rPr lang="pt-BR" sz="2400" smtClean="0"/>
              <a:t>ç</a:t>
            </a:r>
            <a:r>
              <a:rPr lang="pt-BR" sz="2400" smtClean="0">
                <a:latin typeface="Arial" charset="0"/>
              </a:rPr>
              <a:t>ão da amplitude escalonada em n</a:t>
            </a:r>
            <a:r>
              <a:rPr lang="pt-BR" sz="2400" smtClean="0"/>
              <a:t>í</a:t>
            </a:r>
            <a:r>
              <a:rPr lang="pt-BR" sz="2400" smtClean="0">
                <a:latin typeface="Arial" charset="0"/>
              </a:rPr>
              <a:t>veis de cinza. </a:t>
            </a:r>
          </a:p>
        </p:txBody>
      </p:sp>
      <p:sp>
        <p:nvSpPr>
          <p:cNvPr id="9220" name="Rectangle 8"/>
          <p:cNvSpPr>
            <a:spLocks noChangeArrowheads="1"/>
          </p:cNvSpPr>
          <p:nvPr/>
        </p:nvSpPr>
        <p:spPr bwMode="auto">
          <a:xfrm>
            <a:off x="3833813" y="3854450"/>
            <a:ext cx="4492625" cy="846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90000"/>
            </a:pPr>
            <a:r>
              <a:rPr lang="en-US" sz="2000">
                <a:latin typeface="Arial" charset="0"/>
              </a:rPr>
              <a:t>Imagem = fun</a:t>
            </a:r>
            <a:r>
              <a:rPr lang="pt-BR" sz="2000"/>
              <a:t>ç</a:t>
            </a:r>
            <a:r>
              <a:rPr lang="pt-BR" sz="2000">
                <a:latin typeface="Arial" charset="0"/>
              </a:rPr>
              <a:t>ão cont</a:t>
            </a:r>
            <a:r>
              <a:rPr lang="pt-BR" sz="2000"/>
              <a:t>í</a:t>
            </a:r>
            <a:r>
              <a:rPr lang="pt-BR" sz="2000">
                <a:latin typeface="Arial" charset="0"/>
              </a:rPr>
              <a:t>nua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90000"/>
            </a:pPr>
            <a:r>
              <a:rPr lang="pt-BR" sz="2000">
                <a:latin typeface="Arial" charset="0"/>
              </a:rPr>
              <a:t>f (x,y) = tons de cinza (L</a:t>
            </a:r>
            <a:r>
              <a:rPr lang="pt-BR" sz="2000" baseline="-25000">
                <a:latin typeface="Arial" charset="0"/>
              </a:rPr>
              <a:t>min</a:t>
            </a:r>
            <a:r>
              <a:rPr lang="pt-BR" sz="2000">
                <a:latin typeface="Arial" charset="0"/>
              </a:rPr>
              <a:t>, L</a:t>
            </a:r>
            <a:r>
              <a:rPr lang="pt-BR" sz="2000" baseline="-25000">
                <a:latin typeface="Arial" charset="0"/>
              </a:rPr>
              <a:t>max</a:t>
            </a:r>
            <a:r>
              <a:rPr lang="pt-BR" sz="2000">
                <a:latin typeface="Arial" charset="0"/>
              </a:rPr>
              <a:t>)</a:t>
            </a:r>
            <a:endParaRPr lang="pt-PT" sz="2000">
              <a:latin typeface="Arial" charset="0"/>
            </a:endParaRPr>
          </a:p>
        </p:txBody>
      </p:sp>
      <p:pic>
        <p:nvPicPr>
          <p:cNvPr id="9221" name="Picture 10" descr="fuj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338" y="3794125"/>
            <a:ext cx="2693987" cy="231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825500" y="579438"/>
            <a:ext cx="7340600" cy="576262"/>
          </a:xfrm>
          <a:noFill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anchor="t"/>
          <a:lstStyle/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</a:pPr>
            <a:r>
              <a:rPr lang="pt-BR" sz="2800" b="1" smtClean="0">
                <a:solidFill>
                  <a:schemeClr val="tx1"/>
                </a:solidFill>
                <a:latin typeface="Arial" charset="0"/>
              </a:rPr>
              <a:t>Imagem Digital = fun</a:t>
            </a:r>
            <a:r>
              <a:rPr lang="pt-BR" sz="2800" b="1" smtClean="0">
                <a:solidFill>
                  <a:schemeClr val="tx1"/>
                </a:solidFill>
              </a:rPr>
              <a:t>ç</a:t>
            </a:r>
            <a:r>
              <a:rPr lang="pt-BR" sz="2800" b="1" smtClean="0">
                <a:solidFill>
                  <a:schemeClr val="tx1"/>
                </a:solidFill>
                <a:latin typeface="Arial" charset="0"/>
              </a:rPr>
              <a:t>ão discreta e escada</a:t>
            </a:r>
            <a:endParaRPr lang="pt-PT" sz="2800" b="1" smtClean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0243" name="Line 4"/>
          <p:cNvSpPr>
            <a:spLocks noChangeShapeType="1"/>
          </p:cNvSpPr>
          <p:nvPr/>
        </p:nvSpPr>
        <p:spPr bwMode="auto">
          <a:xfrm flipV="1">
            <a:off x="762000" y="2582863"/>
            <a:ext cx="0" cy="13716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pt-BR"/>
          </a:p>
        </p:txBody>
      </p:sp>
      <p:sp>
        <p:nvSpPr>
          <p:cNvPr id="10244" name="Line 5"/>
          <p:cNvSpPr>
            <a:spLocks noChangeShapeType="1"/>
          </p:cNvSpPr>
          <p:nvPr/>
        </p:nvSpPr>
        <p:spPr bwMode="auto">
          <a:xfrm>
            <a:off x="762000" y="3954463"/>
            <a:ext cx="12192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pt-BR"/>
          </a:p>
        </p:txBody>
      </p:sp>
      <p:sp>
        <p:nvSpPr>
          <p:cNvPr id="10245" name="Freeform 6"/>
          <p:cNvSpPr>
            <a:spLocks/>
          </p:cNvSpPr>
          <p:nvPr/>
        </p:nvSpPr>
        <p:spPr bwMode="auto">
          <a:xfrm>
            <a:off x="781050" y="2890838"/>
            <a:ext cx="1200150" cy="606425"/>
          </a:xfrm>
          <a:custGeom>
            <a:avLst/>
            <a:gdLst>
              <a:gd name="T0" fmla="*/ 0 w 756"/>
              <a:gd name="T1" fmla="*/ 568325 h 382"/>
              <a:gd name="T2" fmla="*/ 50800 w 756"/>
              <a:gd name="T3" fmla="*/ 552450 h 382"/>
              <a:gd name="T4" fmla="*/ 117475 w 756"/>
              <a:gd name="T5" fmla="*/ 452438 h 382"/>
              <a:gd name="T6" fmla="*/ 133350 w 756"/>
              <a:gd name="T7" fmla="*/ 369888 h 382"/>
              <a:gd name="T8" fmla="*/ 515938 w 756"/>
              <a:gd name="T9" fmla="*/ 285750 h 382"/>
              <a:gd name="T10" fmla="*/ 531813 w 756"/>
              <a:gd name="T11" fmla="*/ 120650 h 382"/>
              <a:gd name="T12" fmla="*/ 682625 w 756"/>
              <a:gd name="T13" fmla="*/ 203200 h 382"/>
              <a:gd name="T14" fmla="*/ 798513 w 756"/>
              <a:gd name="T15" fmla="*/ 53975 h 382"/>
              <a:gd name="T16" fmla="*/ 881063 w 756"/>
              <a:gd name="T17" fmla="*/ 169863 h 382"/>
              <a:gd name="T18" fmla="*/ 881063 w 756"/>
              <a:gd name="T19" fmla="*/ 169863 h 382"/>
              <a:gd name="T20" fmla="*/ 931863 w 756"/>
              <a:gd name="T21" fmla="*/ 203200 h 382"/>
              <a:gd name="T22" fmla="*/ 965200 w 756"/>
              <a:gd name="T23" fmla="*/ 252413 h 382"/>
              <a:gd name="T24" fmla="*/ 981075 w 756"/>
              <a:gd name="T25" fmla="*/ 303213 h 382"/>
              <a:gd name="T26" fmla="*/ 1047750 w 756"/>
              <a:gd name="T27" fmla="*/ 352425 h 382"/>
              <a:gd name="T28" fmla="*/ 1200150 w 756"/>
              <a:gd name="T29" fmla="*/ 606425 h 382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756" h="382">
                <a:moveTo>
                  <a:pt x="0" y="358"/>
                </a:moveTo>
                <a:cubicBezTo>
                  <a:pt x="11" y="355"/>
                  <a:pt x="24" y="356"/>
                  <a:pt x="32" y="348"/>
                </a:cubicBezTo>
                <a:cubicBezTo>
                  <a:pt x="50" y="330"/>
                  <a:pt x="74" y="285"/>
                  <a:pt x="74" y="285"/>
                </a:cubicBezTo>
                <a:cubicBezTo>
                  <a:pt x="77" y="268"/>
                  <a:pt x="67" y="239"/>
                  <a:pt x="84" y="233"/>
                </a:cubicBezTo>
                <a:cubicBezTo>
                  <a:pt x="386" y="132"/>
                  <a:pt x="227" y="278"/>
                  <a:pt x="325" y="180"/>
                </a:cubicBezTo>
                <a:cubicBezTo>
                  <a:pt x="328" y="145"/>
                  <a:pt x="310" y="101"/>
                  <a:pt x="335" y="76"/>
                </a:cubicBezTo>
                <a:cubicBezTo>
                  <a:pt x="411" y="0"/>
                  <a:pt x="424" y="103"/>
                  <a:pt x="430" y="128"/>
                </a:cubicBezTo>
                <a:cubicBezTo>
                  <a:pt x="480" y="112"/>
                  <a:pt x="490" y="82"/>
                  <a:pt x="503" y="34"/>
                </a:cubicBezTo>
                <a:lnTo>
                  <a:pt x="555" y="107"/>
                </a:lnTo>
                <a:cubicBezTo>
                  <a:pt x="555" y="107"/>
                  <a:pt x="555" y="107"/>
                  <a:pt x="555" y="107"/>
                </a:cubicBezTo>
                <a:cubicBezTo>
                  <a:pt x="566" y="114"/>
                  <a:pt x="576" y="121"/>
                  <a:pt x="587" y="128"/>
                </a:cubicBezTo>
                <a:cubicBezTo>
                  <a:pt x="594" y="138"/>
                  <a:pt x="602" y="148"/>
                  <a:pt x="608" y="159"/>
                </a:cubicBezTo>
                <a:cubicBezTo>
                  <a:pt x="613" y="169"/>
                  <a:pt x="611" y="182"/>
                  <a:pt x="618" y="191"/>
                </a:cubicBezTo>
                <a:cubicBezTo>
                  <a:pt x="629" y="205"/>
                  <a:pt x="648" y="210"/>
                  <a:pt x="660" y="222"/>
                </a:cubicBezTo>
                <a:lnTo>
                  <a:pt x="756" y="382"/>
                </a:lnTo>
              </a:path>
            </a:pathLst>
          </a:custGeom>
          <a:noFill/>
          <a:ln w="28575" cap="flat" cmpd="sng">
            <a:solidFill>
              <a:srgbClr val="FF00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pt-BR"/>
          </a:p>
        </p:txBody>
      </p:sp>
      <p:sp>
        <p:nvSpPr>
          <p:cNvPr id="10246" name="Line 8"/>
          <p:cNvSpPr>
            <a:spLocks noChangeShapeType="1"/>
          </p:cNvSpPr>
          <p:nvPr/>
        </p:nvSpPr>
        <p:spPr bwMode="auto">
          <a:xfrm flipV="1">
            <a:off x="3792538" y="2659063"/>
            <a:ext cx="0" cy="13716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pt-BR"/>
          </a:p>
        </p:txBody>
      </p:sp>
      <p:sp>
        <p:nvSpPr>
          <p:cNvPr id="10247" name="Line 9"/>
          <p:cNvSpPr>
            <a:spLocks noChangeShapeType="1"/>
          </p:cNvSpPr>
          <p:nvPr/>
        </p:nvSpPr>
        <p:spPr bwMode="auto">
          <a:xfrm>
            <a:off x="3792538" y="4030663"/>
            <a:ext cx="12192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pt-BR"/>
          </a:p>
        </p:txBody>
      </p:sp>
      <p:sp>
        <p:nvSpPr>
          <p:cNvPr id="10248" name="Freeform 10"/>
          <p:cNvSpPr>
            <a:spLocks/>
          </p:cNvSpPr>
          <p:nvPr/>
        </p:nvSpPr>
        <p:spPr bwMode="auto">
          <a:xfrm>
            <a:off x="3811588" y="2967038"/>
            <a:ext cx="1200150" cy="606425"/>
          </a:xfrm>
          <a:custGeom>
            <a:avLst/>
            <a:gdLst>
              <a:gd name="T0" fmla="*/ 0 w 756"/>
              <a:gd name="T1" fmla="*/ 568325 h 382"/>
              <a:gd name="T2" fmla="*/ 50800 w 756"/>
              <a:gd name="T3" fmla="*/ 552450 h 382"/>
              <a:gd name="T4" fmla="*/ 117475 w 756"/>
              <a:gd name="T5" fmla="*/ 452438 h 382"/>
              <a:gd name="T6" fmla="*/ 133350 w 756"/>
              <a:gd name="T7" fmla="*/ 369888 h 382"/>
              <a:gd name="T8" fmla="*/ 515938 w 756"/>
              <a:gd name="T9" fmla="*/ 285750 h 382"/>
              <a:gd name="T10" fmla="*/ 531813 w 756"/>
              <a:gd name="T11" fmla="*/ 120650 h 382"/>
              <a:gd name="T12" fmla="*/ 682625 w 756"/>
              <a:gd name="T13" fmla="*/ 203200 h 382"/>
              <a:gd name="T14" fmla="*/ 798513 w 756"/>
              <a:gd name="T15" fmla="*/ 53975 h 382"/>
              <a:gd name="T16" fmla="*/ 881063 w 756"/>
              <a:gd name="T17" fmla="*/ 169863 h 382"/>
              <a:gd name="T18" fmla="*/ 881063 w 756"/>
              <a:gd name="T19" fmla="*/ 169863 h 382"/>
              <a:gd name="T20" fmla="*/ 931863 w 756"/>
              <a:gd name="T21" fmla="*/ 203200 h 382"/>
              <a:gd name="T22" fmla="*/ 965200 w 756"/>
              <a:gd name="T23" fmla="*/ 252413 h 382"/>
              <a:gd name="T24" fmla="*/ 981075 w 756"/>
              <a:gd name="T25" fmla="*/ 303213 h 382"/>
              <a:gd name="T26" fmla="*/ 1047750 w 756"/>
              <a:gd name="T27" fmla="*/ 352425 h 382"/>
              <a:gd name="T28" fmla="*/ 1200150 w 756"/>
              <a:gd name="T29" fmla="*/ 606425 h 382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756" h="382">
                <a:moveTo>
                  <a:pt x="0" y="358"/>
                </a:moveTo>
                <a:cubicBezTo>
                  <a:pt x="11" y="355"/>
                  <a:pt x="24" y="356"/>
                  <a:pt x="32" y="348"/>
                </a:cubicBezTo>
                <a:cubicBezTo>
                  <a:pt x="50" y="330"/>
                  <a:pt x="74" y="285"/>
                  <a:pt x="74" y="285"/>
                </a:cubicBezTo>
                <a:cubicBezTo>
                  <a:pt x="77" y="268"/>
                  <a:pt x="67" y="239"/>
                  <a:pt x="84" y="233"/>
                </a:cubicBezTo>
                <a:cubicBezTo>
                  <a:pt x="386" y="132"/>
                  <a:pt x="227" y="278"/>
                  <a:pt x="325" y="180"/>
                </a:cubicBezTo>
                <a:cubicBezTo>
                  <a:pt x="328" y="145"/>
                  <a:pt x="310" y="101"/>
                  <a:pt x="335" y="76"/>
                </a:cubicBezTo>
                <a:cubicBezTo>
                  <a:pt x="411" y="0"/>
                  <a:pt x="424" y="103"/>
                  <a:pt x="430" y="128"/>
                </a:cubicBezTo>
                <a:cubicBezTo>
                  <a:pt x="480" y="112"/>
                  <a:pt x="490" y="82"/>
                  <a:pt x="503" y="34"/>
                </a:cubicBezTo>
                <a:lnTo>
                  <a:pt x="555" y="107"/>
                </a:lnTo>
                <a:cubicBezTo>
                  <a:pt x="555" y="107"/>
                  <a:pt x="555" y="107"/>
                  <a:pt x="555" y="107"/>
                </a:cubicBezTo>
                <a:cubicBezTo>
                  <a:pt x="566" y="114"/>
                  <a:pt x="576" y="121"/>
                  <a:pt x="587" y="128"/>
                </a:cubicBezTo>
                <a:cubicBezTo>
                  <a:pt x="594" y="138"/>
                  <a:pt x="602" y="148"/>
                  <a:pt x="608" y="159"/>
                </a:cubicBezTo>
                <a:cubicBezTo>
                  <a:pt x="613" y="169"/>
                  <a:pt x="611" y="182"/>
                  <a:pt x="618" y="191"/>
                </a:cubicBezTo>
                <a:cubicBezTo>
                  <a:pt x="629" y="205"/>
                  <a:pt x="648" y="210"/>
                  <a:pt x="660" y="222"/>
                </a:cubicBezTo>
                <a:lnTo>
                  <a:pt x="756" y="382"/>
                </a:lnTo>
              </a:path>
            </a:pathLst>
          </a:custGeom>
          <a:noFill/>
          <a:ln w="28575" cap="flat" cmpd="sng">
            <a:solidFill>
              <a:srgbClr val="FF00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33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pt-BR"/>
          </a:p>
        </p:txBody>
      </p:sp>
      <p:sp>
        <p:nvSpPr>
          <p:cNvPr id="10249" name="AutoShape 11"/>
          <p:cNvSpPr>
            <a:spLocks noChangeArrowheads="1"/>
          </p:cNvSpPr>
          <p:nvPr/>
        </p:nvSpPr>
        <p:spPr bwMode="auto">
          <a:xfrm>
            <a:off x="3944938" y="3268663"/>
            <a:ext cx="76200" cy="76200"/>
          </a:xfrm>
          <a:prstGeom prst="flowChartConnector">
            <a:avLst/>
          </a:prstGeom>
          <a:solidFill>
            <a:schemeClr val="hlink"/>
          </a:solidFill>
          <a:ln w="9525">
            <a:solidFill>
              <a:schemeClr val="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0250" name="AutoShape 12"/>
          <p:cNvSpPr>
            <a:spLocks noChangeArrowheads="1"/>
          </p:cNvSpPr>
          <p:nvPr/>
        </p:nvSpPr>
        <p:spPr bwMode="auto">
          <a:xfrm>
            <a:off x="4097338" y="3262313"/>
            <a:ext cx="76200" cy="76200"/>
          </a:xfrm>
          <a:prstGeom prst="flowChartConnector">
            <a:avLst/>
          </a:prstGeom>
          <a:solidFill>
            <a:schemeClr val="hlink"/>
          </a:solidFill>
          <a:ln w="9525">
            <a:solidFill>
              <a:schemeClr val="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0251" name="AutoShape 13"/>
          <p:cNvSpPr>
            <a:spLocks noChangeArrowheads="1"/>
          </p:cNvSpPr>
          <p:nvPr/>
        </p:nvSpPr>
        <p:spPr bwMode="auto">
          <a:xfrm>
            <a:off x="4249738" y="3255963"/>
            <a:ext cx="76200" cy="76200"/>
          </a:xfrm>
          <a:prstGeom prst="flowChartConnector">
            <a:avLst/>
          </a:prstGeom>
          <a:solidFill>
            <a:schemeClr val="hlink"/>
          </a:solidFill>
          <a:ln w="9525">
            <a:solidFill>
              <a:schemeClr val="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0252" name="AutoShape 14"/>
          <p:cNvSpPr>
            <a:spLocks noChangeArrowheads="1"/>
          </p:cNvSpPr>
          <p:nvPr/>
        </p:nvSpPr>
        <p:spPr bwMode="auto">
          <a:xfrm>
            <a:off x="4402138" y="3011488"/>
            <a:ext cx="76200" cy="76200"/>
          </a:xfrm>
          <a:prstGeom prst="flowChartConnector">
            <a:avLst/>
          </a:prstGeom>
          <a:solidFill>
            <a:schemeClr val="hlink"/>
          </a:solidFill>
          <a:ln w="9525">
            <a:solidFill>
              <a:schemeClr val="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0253" name="AutoShape 15"/>
          <p:cNvSpPr>
            <a:spLocks noChangeArrowheads="1"/>
          </p:cNvSpPr>
          <p:nvPr/>
        </p:nvSpPr>
        <p:spPr bwMode="auto">
          <a:xfrm>
            <a:off x="4554538" y="3021013"/>
            <a:ext cx="76200" cy="76200"/>
          </a:xfrm>
          <a:prstGeom prst="flowChartConnector">
            <a:avLst/>
          </a:prstGeom>
          <a:solidFill>
            <a:schemeClr val="hlink"/>
          </a:solidFill>
          <a:ln w="9525">
            <a:solidFill>
              <a:schemeClr val="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0254" name="AutoShape 16"/>
          <p:cNvSpPr>
            <a:spLocks noChangeArrowheads="1"/>
          </p:cNvSpPr>
          <p:nvPr/>
        </p:nvSpPr>
        <p:spPr bwMode="auto">
          <a:xfrm>
            <a:off x="4706938" y="3157538"/>
            <a:ext cx="76200" cy="76200"/>
          </a:xfrm>
          <a:prstGeom prst="flowChartConnector">
            <a:avLst/>
          </a:prstGeom>
          <a:solidFill>
            <a:schemeClr val="hlink"/>
          </a:solidFill>
          <a:ln w="9525">
            <a:solidFill>
              <a:schemeClr val="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0255" name="AutoShape 17"/>
          <p:cNvSpPr>
            <a:spLocks noChangeArrowheads="1"/>
          </p:cNvSpPr>
          <p:nvPr/>
        </p:nvSpPr>
        <p:spPr bwMode="auto">
          <a:xfrm>
            <a:off x="4859338" y="3357563"/>
            <a:ext cx="76200" cy="76200"/>
          </a:xfrm>
          <a:prstGeom prst="flowChartConnector">
            <a:avLst/>
          </a:prstGeom>
          <a:solidFill>
            <a:schemeClr val="hlink"/>
          </a:solidFill>
          <a:ln w="9525">
            <a:solidFill>
              <a:schemeClr val="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0256" name="AutoShape 18"/>
          <p:cNvSpPr>
            <a:spLocks noChangeArrowheads="1"/>
          </p:cNvSpPr>
          <p:nvPr/>
        </p:nvSpPr>
        <p:spPr bwMode="auto">
          <a:xfrm>
            <a:off x="3779838" y="3484563"/>
            <a:ext cx="76200" cy="76200"/>
          </a:xfrm>
          <a:prstGeom prst="flowChartConnector">
            <a:avLst/>
          </a:prstGeom>
          <a:solidFill>
            <a:schemeClr val="hlink"/>
          </a:solidFill>
          <a:ln w="9525">
            <a:solidFill>
              <a:schemeClr val="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0257" name="Line 20"/>
          <p:cNvSpPr>
            <a:spLocks noChangeShapeType="1"/>
          </p:cNvSpPr>
          <p:nvPr/>
        </p:nvSpPr>
        <p:spPr bwMode="auto">
          <a:xfrm flipV="1">
            <a:off x="6807200" y="2652713"/>
            <a:ext cx="0" cy="13716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pt-BR"/>
          </a:p>
        </p:txBody>
      </p:sp>
      <p:sp>
        <p:nvSpPr>
          <p:cNvPr id="10258" name="Line 21"/>
          <p:cNvSpPr>
            <a:spLocks noChangeShapeType="1"/>
          </p:cNvSpPr>
          <p:nvPr/>
        </p:nvSpPr>
        <p:spPr bwMode="auto">
          <a:xfrm>
            <a:off x="6807200" y="4024313"/>
            <a:ext cx="12192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pt-BR"/>
          </a:p>
        </p:txBody>
      </p:sp>
      <p:sp>
        <p:nvSpPr>
          <p:cNvPr id="10259" name="AutoShape 22"/>
          <p:cNvSpPr>
            <a:spLocks noChangeArrowheads="1"/>
          </p:cNvSpPr>
          <p:nvPr/>
        </p:nvSpPr>
        <p:spPr bwMode="auto">
          <a:xfrm>
            <a:off x="6959600" y="3262313"/>
            <a:ext cx="76200" cy="76200"/>
          </a:xfrm>
          <a:prstGeom prst="flowChartConnector">
            <a:avLst/>
          </a:prstGeom>
          <a:solidFill>
            <a:srgbClr val="6161CB"/>
          </a:solidFill>
          <a:ln w="9525">
            <a:solidFill>
              <a:srgbClr val="6161CB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0260" name="AutoShape 23"/>
          <p:cNvSpPr>
            <a:spLocks noChangeArrowheads="1"/>
          </p:cNvSpPr>
          <p:nvPr/>
        </p:nvSpPr>
        <p:spPr bwMode="auto">
          <a:xfrm>
            <a:off x="7112000" y="3255963"/>
            <a:ext cx="76200" cy="76200"/>
          </a:xfrm>
          <a:prstGeom prst="flowChartConnector">
            <a:avLst/>
          </a:prstGeom>
          <a:solidFill>
            <a:srgbClr val="6161CB"/>
          </a:solidFill>
          <a:ln w="9525">
            <a:solidFill>
              <a:srgbClr val="6161CB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0261" name="AutoShape 24"/>
          <p:cNvSpPr>
            <a:spLocks noChangeArrowheads="1"/>
          </p:cNvSpPr>
          <p:nvPr/>
        </p:nvSpPr>
        <p:spPr bwMode="auto">
          <a:xfrm>
            <a:off x="7264400" y="3249613"/>
            <a:ext cx="76200" cy="76200"/>
          </a:xfrm>
          <a:prstGeom prst="flowChartConnector">
            <a:avLst/>
          </a:prstGeom>
          <a:solidFill>
            <a:srgbClr val="6161CB"/>
          </a:solidFill>
          <a:ln w="9525">
            <a:solidFill>
              <a:srgbClr val="6161CB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0262" name="AutoShape 25"/>
          <p:cNvSpPr>
            <a:spLocks noChangeArrowheads="1"/>
          </p:cNvSpPr>
          <p:nvPr/>
        </p:nvSpPr>
        <p:spPr bwMode="auto">
          <a:xfrm>
            <a:off x="7416800" y="3005138"/>
            <a:ext cx="76200" cy="76200"/>
          </a:xfrm>
          <a:prstGeom prst="flowChartConnector">
            <a:avLst/>
          </a:prstGeom>
          <a:solidFill>
            <a:srgbClr val="6161CB"/>
          </a:solidFill>
          <a:ln w="9525">
            <a:solidFill>
              <a:srgbClr val="6161CB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0263" name="AutoShape 26"/>
          <p:cNvSpPr>
            <a:spLocks noChangeArrowheads="1"/>
          </p:cNvSpPr>
          <p:nvPr/>
        </p:nvSpPr>
        <p:spPr bwMode="auto">
          <a:xfrm>
            <a:off x="7569200" y="3014663"/>
            <a:ext cx="76200" cy="76200"/>
          </a:xfrm>
          <a:prstGeom prst="flowChartConnector">
            <a:avLst/>
          </a:prstGeom>
          <a:solidFill>
            <a:srgbClr val="6161CB"/>
          </a:solidFill>
          <a:ln w="9525">
            <a:solidFill>
              <a:srgbClr val="6161CB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0264" name="AutoShape 27"/>
          <p:cNvSpPr>
            <a:spLocks noChangeArrowheads="1"/>
          </p:cNvSpPr>
          <p:nvPr/>
        </p:nvSpPr>
        <p:spPr bwMode="auto">
          <a:xfrm>
            <a:off x="7721600" y="3151188"/>
            <a:ext cx="76200" cy="76200"/>
          </a:xfrm>
          <a:prstGeom prst="flowChartConnector">
            <a:avLst/>
          </a:prstGeom>
          <a:solidFill>
            <a:srgbClr val="6161CB"/>
          </a:solidFill>
          <a:ln w="9525">
            <a:solidFill>
              <a:srgbClr val="6161CB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0265" name="AutoShape 28"/>
          <p:cNvSpPr>
            <a:spLocks noChangeArrowheads="1"/>
          </p:cNvSpPr>
          <p:nvPr/>
        </p:nvSpPr>
        <p:spPr bwMode="auto">
          <a:xfrm>
            <a:off x="7874000" y="3351213"/>
            <a:ext cx="76200" cy="76200"/>
          </a:xfrm>
          <a:prstGeom prst="flowChartConnector">
            <a:avLst/>
          </a:prstGeom>
          <a:solidFill>
            <a:srgbClr val="6161CB"/>
          </a:solidFill>
          <a:ln w="9525">
            <a:solidFill>
              <a:srgbClr val="6161CB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0266" name="AutoShape 29"/>
          <p:cNvSpPr>
            <a:spLocks noChangeArrowheads="1"/>
          </p:cNvSpPr>
          <p:nvPr/>
        </p:nvSpPr>
        <p:spPr bwMode="auto">
          <a:xfrm>
            <a:off x="6794500" y="3478213"/>
            <a:ext cx="76200" cy="76200"/>
          </a:xfrm>
          <a:prstGeom prst="flowChartConnector">
            <a:avLst/>
          </a:prstGeom>
          <a:solidFill>
            <a:srgbClr val="6161CB"/>
          </a:solidFill>
          <a:ln w="9525">
            <a:solidFill>
              <a:srgbClr val="6161CB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0267" name="Line 30"/>
          <p:cNvSpPr>
            <a:spLocks noChangeShapeType="1"/>
          </p:cNvSpPr>
          <p:nvPr/>
        </p:nvSpPr>
        <p:spPr bwMode="auto">
          <a:xfrm>
            <a:off x="6816725" y="3625850"/>
            <a:ext cx="182563" cy="0"/>
          </a:xfrm>
          <a:prstGeom prst="line">
            <a:avLst/>
          </a:prstGeom>
          <a:noFill/>
          <a:ln w="28575">
            <a:solidFill>
              <a:schemeClr val="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pt-BR"/>
          </a:p>
        </p:txBody>
      </p:sp>
      <p:sp>
        <p:nvSpPr>
          <p:cNvPr id="10268" name="Line 31"/>
          <p:cNvSpPr>
            <a:spLocks noChangeShapeType="1"/>
          </p:cNvSpPr>
          <p:nvPr/>
        </p:nvSpPr>
        <p:spPr bwMode="auto">
          <a:xfrm flipV="1">
            <a:off x="6999288" y="3227388"/>
            <a:ext cx="0" cy="382587"/>
          </a:xfrm>
          <a:prstGeom prst="line">
            <a:avLst/>
          </a:prstGeom>
          <a:noFill/>
          <a:ln w="28575">
            <a:solidFill>
              <a:schemeClr val="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pt-BR"/>
          </a:p>
        </p:txBody>
      </p:sp>
      <p:sp>
        <p:nvSpPr>
          <p:cNvPr id="10269" name="Line 32"/>
          <p:cNvSpPr>
            <a:spLocks noChangeShapeType="1"/>
          </p:cNvSpPr>
          <p:nvPr/>
        </p:nvSpPr>
        <p:spPr bwMode="auto">
          <a:xfrm>
            <a:off x="6999288" y="3227388"/>
            <a:ext cx="449262" cy="0"/>
          </a:xfrm>
          <a:prstGeom prst="line">
            <a:avLst/>
          </a:prstGeom>
          <a:noFill/>
          <a:ln w="28575">
            <a:solidFill>
              <a:schemeClr val="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pt-BR"/>
          </a:p>
        </p:txBody>
      </p:sp>
      <p:sp>
        <p:nvSpPr>
          <p:cNvPr id="10270" name="Line 33"/>
          <p:cNvSpPr>
            <a:spLocks noChangeShapeType="1"/>
          </p:cNvSpPr>
          <p:nvPr/>
        </p:nvSpPr>
        <p:spPr bwMode="auto">
          <a:xfrm>
            <a:off x="7754938" y="3221038"/>
            <a:ext cx="198437" cy="0"/>
          </a:xfrm>
          <a:prstGeom prst="line">
            <a:avLst/>
          </a:prstGeom>
          <a:noFill/>
          <a:ln w="28575">
            <a:solidFill>
              <a:schemeClr val="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pt-BR"/>
          </a:p>
        </p:txBody>
      </p:sp>
      <p:sp>
        <p:nvSpPr>
          <p:cNvPr id="10271" name="Line 34"/>
          <p:cNvSpPr>
            <a:spLocks noChangeShapeType="1"/>
          </p:cNvSpPr>
          <p:nvPr/>
        </p:nvSpPr>
        <p:spPr bwMode="auto">
          <a:xfrm flipV="1">
            <a:off x="7453313" y="3054350"/>
            <a:ext cx="0" cy="200025"/>
          </a:xfrm>
          <a:prstGeom prst="line">
            <a:avLst/>
          </a:prstGeom>
          <a:noFill/>
          <a:ln w="28575">
            <a:solidFill>
              <a:schemeClr val="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pt-BR"/>
          </a:p>
        </p:txBody>
      </p:sp>
      <p:sp>
        <p:nvSpPr>
          <p:cNvPr id="10272" name="Line 35"/>
          <p:cNvSpPr>
            <a:spLocks noChangeShapeType="1"/>
          </p:cNvSpPr>
          <p:nvPr/>
        </p:nvSpPr>
        <p:spPr bwMode="auto">
          <a:xfrm>
            <a:off x="7434263" y="3046413"/>
            <a:ext cx="298450" cy="0"/>
          </a:xfrm>
          <a:prstGeom prst="line">
            <a:avLst/>
          </a:prstGeom>
          <a:noFill/>
          <a:ln w="28575">
            <a:solidFill>
              <a:schemeClr val="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pt-BR"/>
          </a:p>
        </p:txBody>
      </p:sp>
      <p:sp>
        <p:nvSpPr>
          <p:cNvPr id="10273" name="Line 36"/>
          <p:cNvSpPr>
            <a:spLocks noChangeShapeType="1"/>
          </p:cNvSpPr>
          <p:nvPr/>
        </p:nvSpPr>
        <p:spPr bwMode="auto">
          <a:xfrm flipV="1">
            <a:off x="7713663" y="3032125"/>
            <a:ext cx="0" cy="200025"/>
          </a:xfrm>
          <a:prstGeom prst="line">
            <a:avLst/>
          </a:prstGeom>
          <a:noFill/>
          <a:ln w="28575">
            <a:solidFill>
              <a:schemeClr val="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pt-BR"/>
          </a:p>
        </p:txBody>
      </p:sp>
      <p:sp>
        <p:nvSpPr>
          <p:cNvPr id="10274" name="Line 38"/>
          <p:cNvSpPr>
            <a:spLocks noChangeShapeType="1"/>
          </p:cNvSpPr>
          <p:nvPr/>
        </p:nvSpPr>
        <p:spPr bwMode="auto">
          <a:xfrm flipV="1">
            <a:off x="3956050" y="4638675"/>
            <a:ext cx="1588" cy="1371600"/>
          </a:xfrm>
          <a:prstGeom prst="line">
            <a:avLst/>
          </a:prstGeom>
          <a:noFill/>
          <a:ln w="9525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pt-BR"/>
          </a:p>
        </p:txBody>
      </p:sp>
      <p:sp>
        <p:nvSpPr>
          <p:cNvPr id="10275" name="Line 39"/>
          <p:cNvSpPr>
            <a:spLocks noChangeShapeType="1"/>
          </p:cNvSpPr>
          <p:nvPr/>
        </p:nvSpPr>
        <p:spPr bwMode="auto">
          <a:xfrm>
            <a:off x="3956050" y="6010275"/>
            <a:ext cx="1219200" cy="1588"/>
          </a:xfrm>
          <a:prstGeom prst="line">
            <a:avLst/>
          </a:prstGeom>
          <a:noFill/>
          <a:ln w="9525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pt-BR"/>
          </a:p>
        </p:txBody>
      </p:sp>
      <p:sp>
        <p:nvSpPr>
          <p:cNvPr id="10276" name="Line 40"/>
          <p:cNvSpPr>
            <a:spLocks noChangeShapeType="1"/>
          </p:cNvSpPr>
          <p:nvPr/>
        </p:nvSpPr>
        <p:spPr bwMode="auto">
          <a:xfrm>
            <a:off x="3965575" y="5611813"/>
            <a:ext cx="182563" cy="1587"/>
          </a:xfrm>
          <a:prstGeom prst="line">
            <a:avLst/>
          </a:prstGeom>
          <a:noFill/>
          <a:ln w="28575">
            <a:solidFill>
              <a:schemeClr val="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pt-BR"/>
          </a:p>
        </p:txBody>
      </p:sp>
      <p:sp>
        <p:nvSpPr>
          <p:cNvPr id="10277" name="Line 41"/>
          <p:cNvSpPr>
            <a:spLocks noChangeShapeType="1"/>
          </p:cNvSpPr>
          <p:nvPr/>
        </p:nvSpPr>
        <p:spPr bwMode="auto">
          <a:xfrm flipH="1" flipV="1">
            <a:off x="4148138" y="5213350"/>
            <a:ext cx="1587" cy="382588"/>
          </a:xfrm>
          <a:prstGeom prst="line">
            <a:avLst/>
          </a:prstGeom>
          <a:noFill/>
          <a:ln w="28575">
            <a:solidFill>
              <a:schemeClr val="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pt-BR"/>
          </a:p>
        </p:txBody>
      </p:sp>
      <p:sp>
        <p:nvSpPr>
          <p:cNvPr id="10278" name="Line 42"/>
          <p:cNvSpPr>
            <a:spLocks noChangeShapeType="1"/>
          </p:cNvSpPr>
          <p:nvPr/>
        </p:nvSpPr>
        <p:spPr bwMode="auto">
          <a:xfrm>
            <a:off x="4148138" y="5213350"/>
            <a:ext cx="449262" cy="1588"/>
          </a:xfrm>
          <a:prstGeom prst="line">
            <a:avLst/>
          </a:prstGeom>
          <a:noFill/>
          <a:ln w="28575">
            <a:solidFill>
              <a:schemeClr val="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pt-BR"/>
          </a:p>
        </p:txBody>
      </p:sp>
      <p:sp>
        <p:nvSpPr>
          <p:cNvPr id="10279" name="Line 43"/>
          <p:cNvSpPr>
            <a:spLocks noChangeShapeType="1"/>
          </p:cNvSpPr>
          <p:nvPr/>
        </p:nvSpPr>
        <p:spPr bwMode="auto">
          <a:xfrm>
            <a:off x="4875213" y="5207000"/>
            <a:ext cx="198437" cy="1588"/>
          </a:xfrm>
          <a:prstGeom prst="line">
            <a:avLst/>
          </a:prstGeom>
          <a:noFill/>
          <a:ln w="28575">
            <a:solidFill>
              <a:schemeClr val="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pt-BR"/>
          </a:p>
        </p:txBody>
      </p:sp>
      <p:sp>
        <p:nvSpPr>
          <p:cNvPr id="10280" name="Line 44"/>
          <p:cNvSpPr>
            <a:spLocks noChangeShapeType="1"/>
          </p:cNvSpPr>
          <p:nvPr/>
        </p:nvSpPr>
        <p:spPr bwMode="auto">
          <a:xfrm flipV="1">
            <a:off x="4602163" y="5040313"/>
            <a:ext cx="1587" cy="200025"/>
          </a:xfrm>
          <a:prstGeom prst="line">
            <a:avLst/>
          </a:prstGeom>
          <a:noFill/>
          <a:ln w="28575">
            <a:solidFill>
              <a:schemeClr val="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pt-BR"/>
          </a:p>
        </p:txBody>
      </p:sp>
      <p:sp>
        <p:nvSpPr>
          <p:cNvPr id="10281" name="Line 45"/>
          <p:cNvSpPr>
            <a:spLocks noChangeShapeType="1"/>
          </p:cNvSpPr>
          <p:nvPr/>
        </p:nvSpPr>
        <p:spPr bwMode="auto">
          <a:xfrm>
            <a:off x="4583113" y="5032375"/>
            <a:ext cx="298450" cy="1588"/>
          </a:xfrm>
          <a:prstGeom prst="line">
            <a:avLst/>
          </a:prstGeom>
          <a:noFill/>
          <a:ln w="28575">
            <a:solidFill>
              <a:schemeClr val="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pt-BR"/>
          </a:p>
        </p:txBody>
      </p:sp>
      <p:sp>
        <p:nvSpPr>
          <p:cNvPr id="10282" name="Line 46"/>
          <p:cNvSpPr>
            <a:spLocks noChangeShapeType="1"/>
          </p:cNvSpPr>
          <p:nvPr/>
        </p:nvSpPr>
        <p:spPr bwMode="auto">
          <a:xfrm flipV="1">
            <a:off x="4862513" y="5018088"/>
            <a:ext cx="1587" cy="200025"/>
          </a:xfrm>
          <a:prstGeom prst="line">
            <a:avLst/>
          </a:prstGeom>
          <a:noFill/>
          <a:ln w="28575">
            <a:solidFill>
              <a:schemeClr val="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pt-BR"/>
          </a:p>
        </p:txBody>
      </p:sp>
      <p:sp>
        <p:nvSpPr>
          <p:cNvPr id="10283" name="Freeform 47"/>
          <p:cNvSpPr>
            <a:spLocks/>
          </p:cNvSpPr>
          <p:nvPr/>
        </p:nvSpPr>
        <p:spPr bwMode="auto">
          <a:xfrm>
            <a:off x="3968750" y="5029200"/>
            <a:ext cx="1200150" cy="606425"/>
          </a:xfrm>
          <a:custGeom>
            <a:avLst/>
            <a:gdLst>
              <a:gd name="T0" fmla="*/ 0 w 756"/>
              <a:gd name="T1" fmla="*/ 568325 h 382"/>
              <a:gd name="T2" fmla="*/ 50800 w 756"/>
              <a:gd name="T3" fmla="*/ 552450 h 382"/>
              <a:gd name="T4" fmla="*/ 117475 w 756"/>
              <a:gd name="T5" fmla="*/ 452438 h 382"/>
              <a:gd name="T6" fmla="*/ 133350 w 756"/>
              <a:gd name="T7" fmla="*/ 369888 h 382"/>
              <a:gd name="T8" fmla="*/ 515938 w 756"/>
              <a:gd name="T9" fmla="*/ 285750 h 382"/>
              <a:gd name="T10" fmla="*/ 531813 w 756"/>
              <a:gd name="T11" fmla="*/ 120650 h 382"/>
              <a:gd name="T12" fmla="*/ 682625 w 756"/>
              <a:gd name="T13" fmla="*/ 203200 h 382"/>
              <a:gd name="T14" fmla="*/ 798513 w 756"/>
              <a:gd name="T15" fmla="*/ 53975 h 382"/>
              <a:gd name="T16" fmla="*/ 881063 w 756"/>
              <a:gd name="T17" fmla="*/ 169863 h 382"/>
              <a:gd name="T18" fmla="*/ 881063 w 756"/>
              <a:gd name="T19" fmla="*/ 169863 h 382"/>
              <a:gd name="T20" fmla="*/ 931863 w 756"/>
              <a:gd name="T21" fmla="*/ 203200 h 382"/>
              <a:gd name="T22" fmla="*/ 965200 w 756"/>
              <a:gd name="T23" fmla="*/ 252413 h 382"/>
              <a:gd name="T24" fmla="*/ 981075 w 756"/>
              <a:gd name="T25" fmla="*/ 303213 h 382"/>
              <a:gd name="T26" fmla="*/ 1047750 w 756"/>
              <a:gd name="T27" fmla="*/ 352425 h 382"/>
              <a:gd name="T28" fmla="*/ 1200150 w 756"/>
              <a:gd name="T29" fmla="*/ 606425 h 382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756" h="382">
                <a:moveTo>
                  <a:pt x="0" y="358"/>
                </a:moveTo>
                <a:cubicBezTo>
                  <a:pt x="11" y="355"/>
                  <a:pt x="24" y="356"/>
                  <a:pt x="32" y="348"/>
                </a:cubicBezTo>
                <a:cubicBezTo>
                  <a:pt x="50" y="330"/>
                  <a:pt x="74" y="285"/>
                  <a:pt x="74" y="285"/>
                </a:cubicBezTo>
                <a:cubicBezTo>
                  <a:pt x="77" y="268"/>
                  <a:pt x="67" y="239"/>
                  <a:pt x="84" y="233"/>
                </a:cubicBezTo>
                <a:cubicBezTo>
                  <a:pt x="386" y="132"/>
                  <a:pt x="227" y="278"/>
                  <a:pt x="325" y="180"/>
                </a:cubicBezTo>
                <a:cubicBezTo>
                  <a:pt x="328" y="145"/>
                  <a:pt x="310" y="101"/>
                  <a:pt x="335" y="76"/>
                </a:cubicBezTo>
                <a:cubicBezTo>
                  <a:pt x="411" y="0"/>
                  <a:pt x="424" y="103"/>
                  <a:pt x="430" y="128"/>
                </a:cubicBezTo>
                <a:cubicBezTo>
                  <a:pt x="480" y="112"/>
                  <a:pt x="490" y="82"/>
                  <a:pt x="503" y="34"/>
                </a:cubicBezTo>
                <a:lnTo>
                  <a:pt x="555" y="107"/>
                </a:lnTo>
                <a:cubicBezTo>
                  <a:pt x="555" y="107"/>
                  <a:pt x="555" y="107"/>
                  <a:pt x="555" y="107"/>
                </a:cubicBezTo>
                <a:cubicBezTo>
                  <a:pt x="566" y="114"/>
                  <a:pt x="576" y="121"/>
                  <a:pt x="587" y="128"/>
                </a:cubicBezTo>
                <a:cubicBezTo>
                  <a:pt x="594" y="138"/>
                  <a:pt x="602" y="148"/>
                  <a:pt x="608" y="159"/>
                </a:cubicBezTo>
                <a:cubicBezTo>
                  <a:pt x="613" y="169"/>
                  <a:pt x="611" y="182"/>
                  <a:pt x="618" y="191"/>
                </a:cubicBezTo>
                <a:cubicBezTo>
                  <a:pt x="629" y="205"/>
                  <a:pt x="648" y="210"/>
                  <a:pt x="660" y="222"/>
                </a:cubicBezTo>
                <a:lnTo>
                  <a:pt x="756" y="382"/>
                </a:lnTo>
              </a:path>
            </a:pathLst>
          </a:custGeom>
          <a:noFill/>
          <a:ln w="28575" cap="flat" cmpd="sng">
            <a:solidFill>
              <a:srgbClr val="FF00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pt-BR"/>
          </a:p>
        </p:txBody>
      </p:sp>
      <p:sp>
        <p:nvSpPr>
          <p:cNvPr id="10284" name="Text Box 48"/>
          <p:cNvSpPr txBox="1">
            <a:spLocks noChangeArrowheads="1"/>
          </p:cNvSpPr>
          <p:nvPr/>
        </p:nvSpPr>
        <p:spPr bwMode="auto">
          <a:xfrm>
            <a:off x="673100" y="1658938"/>
            <a:ext cx="16129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sz="2400">
                <a:solidFill>
                  <a:srgbClr val="003399"/>
                </a:solidFill>
              </a:rPr>
              <a:t>Função Contínua</a:t>
            </a:r>
            <a:endParaRPr lang="pt-PT" sz="2400">
              <a:solidFill>
                <a:srgbClr val="003399"/>
              </a:solidFill>
            </a:endParaRPr>
          </a:p>
        </p:txBody>
      </p:sp>
      <p:sp>
        <p:nvSpPr>
          <p:cNvPr id="10285" name="Text Box 49"/>
          <p:cNvSpPr txBox="1">
            <a:spLocks noChangeArrowheads="1"/>
          </p:cNvSpPr>
          <p:nvPr/>
        </p:nvSpPr>
        <p:spPr bwMode="auto">
          <a:xfrm>
            <a:off x="3644900" y="1579563"/>
            <a:ext cx="138112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sz="2400">
                <a:solidFill>
                  <a:srgbClr val="003399"/>
                </a:solidFill>
              </a:rPr>
              <a:t>Função Discreta</a:t>
            </a:r>
            <a:endParaRPr lang="pt-PT" sz="2400">
              <a:solidFill>
                <a:srgbClr val="003399"/>
              </a:solidFill>
            </a:endParaRPr>
          </a:p>
        </p:txBody>
      </p:sp>
      <p:sp>
        <p:nvSpPr>
          <p:cNvPr id="10286" name="Text Box 50"/>
          <p:cNvSpPr txBox="1">
            <a:spLocks noChangeArrowheads="1"/>
          </p:cNvSpPr>
          <p:nvPr/>
        </p:nvSpPr>
        <p:spPr bwMode="auto">
          <a:xfrm>
            <a:off x="6908800" y="1614488"/>
            <a:ext cx="1265238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sz="2400">
                <a:solidFill>
                  <a:srgbClr val="003399"/>
                </a:solidFill>
              </a:rPr>
              <a:t>Função Escada</a:t>
            </a:r>
            <a:endParaRPr lang="pt-PT" sz="2400">
              <a:solidFill>
                <a:srgbClr val="003399"/>
              </a:solidFill>
            </a:endParaRPr>
          </a:p>
        </p:txBody>
      </p:sp>
      <p:sp>
        <p:nvSpPr>
          <p:cNvPr id="10287" name="AutoShape 51"/>
          <p:cNvSpPr>
            <a:spLocks noChangeArrowheads="1"/>
          </p:cNvSpPr>
          <p:nvPr/>
        </p:nvSpPr>
        <p:spPr bwMode="auto">
          <a:xfrm>
            <a:off x="2044700" y="1873250"/>
            <a:ext cx="1646238" cy="304800"/>
          </a:xfrm>
          <a:prstGeom prst="rightArrow">
            <a:avLst>
              <a:gd name="adj1" fmla="val 50000"/>
              <a:gd name="adj2" fmla="val 135026"/>
            </a:avLst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0288" name="AutoShape 52"/>
          <p:cNvSpPr>
            <a:spLocks noChangeArrowheads="1"/>
          </p:cNvSpPr>
          <p:nvPr/>
        </p:nvSpPr>
        <p:spPr bwMode="auto">
          <a:xfrm>
            <a:off x="5033963" y="1873250"/>
            <a:ext cx="1900237" cy="285750"/>
          </a:xfrm>
          <a:prstGeom prst="rightArrow">
            <a:avLst>
              <a:gd name="adj1" fmla="val 50000"/>
              <a:gd name="adj2" fmla="val 166250"/>
            </a:avLst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0289" name="Text Box 53"/>
          <p:cNvSpPr txBox="1">
            <a:spLocks noChangeArrowheads="1"/>
          </p:cNvSpPr>
          <p:nvPr/>
        </p:nvSpPr>
        <p:spPr bwMode="auto">
          <a:xfrm>
            <a:off x="1927225" y="1555750"/>
            <a:ext cx="16779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sz="1600" b="1">
                <a:solidFill>
                  <a:schemeClr val="hlink"/>
                </a:solidFill>
              </a:rPr>
              <a:t>Amostragem</a:t>
            </a:r>
            <a:endParaRPr lang="pt-PT" sz="1600" b="1">
              <a:solidFill>
                <a:schemeClr val="hlink"/>
              </a:solidFill>
            </a:endParaRPr>
          </a:p>
        </p:txBody>
      </p:sp>
      <p:sp>
        <p:nvSpPr>
          <p:cNvPr id="10290" name="Text Box 54"/>
          <p:cNvSpPr txBox="1">
            <a:spLocks noChangeArrowheads="1"/>
          </p:cNvSpPr>
          <p:nvPr/>
        </p:nvSpPr>
        <p:spPr bwMode="auto">
          <a:xfrm>
            <a:off x="4984750" y="1547813"/>
            <a:ext cx="17303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sz="1600" b="1">
                <a:solidFill>
                  <a:schemeClr val="hlink"/>
                </a:solidFill>
              </a:rPr>
              <a:t>Quantização</a:t>
            </a:r>
            <a:endParaRPr lang="pt-PT" sz="1600" b="1">
              <a:solidFill>
                <a:schemeClr val="hlin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15913"/>
            <a:ext cx="7772400" cy="576262"/>
          </a:xfrm>
          <a:noFill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anchor="t"/>
          <a:lstStyle/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</a:pPr>
            <a:r>
              <a:rPr lang="pt-BR" sz="2800" b="1" smtClean="0">
                <a:solidFill>
                  <a:schemeClr val="tx1"/>
                </a:solidFill>
                <a:latin typeface="Arial" charset="0"/>
              </a:rPr>
              <a:t>Imagem Digital</a:t>
            </a:r>
            <a:endParaRPr lang="pt-PT" sz="2800" b="1" smtClean="0">
              <a:solidFill>
                <a:schemeClr val="tx1"/>
              </a:solidFill>
              <a:latin typeface="Arial" charset="0"/>
            </a:endParaRP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450" y="3119438"/>
            <a:ext cx="8091488" cy="209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668338" y="1920875"/>
            <a:ext cx="2016125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sz="2400"/>
              <a:t>Imagem Real</a:t>
            </a:r>
            <a:endParaRPr lang="pt-PT" sz="2400"/>
          </a:p>
        </p:txBody>
      </p:sp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3548063" y="1920875"/>
            <a:ext cx="2087562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sz="2400"/>
              <a:t>CCD-Câmera</a:t>
            </a:r>
            <a:endParaRPr lang="pt-PT" sz="2400"/>
          </a:p>
        </p:txBody>
      </p:sp>
      <p:sp>
        <p:nvSpPr>
          <p:cNvPr id="11270" name="Text Box 6"/>
          <p:cNvSpPr txBox="1">
            <a:spLocks noChangeArrowheads="1"/>
          </p:cNvSpPr>
          <p:nvPr/>
        </p:nvSpPr>
        <p:spPr bwMode="auto">
          <a:xfrm>
            <a:off x="6429375" y="1920875"/>
            <a:ext cx="2303463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sz="2400"/>
              <a:t>Imagem Digital</a:t>
            </a:r>
            <a:endParaRPr lang="pt-PT" sz="2400"/>
          </a:p>
        </p:txBody>
      </p:sp>
      <p:sp>
        <p:nvSpPr>
          <p:cNvPr id="11271" name="AutoShape 7"/>
          <p:cNvSpPr>
            <a:spLocks noChangeArrowheads="1"/>
          </p:cNvSpPr>
          <p:nvPr/>
        </p:nvSpPr>
        <p:spPr bwMode="auto">
          <a:xfrm>
            <a:off x="2755900" y="2027238"/>
            <a:ext cx="727075" cy="301625"/>
          </a:xfrm>
          <a:prstGeom prst="rightArrow">
            <a:avLst>
              <a:gd name="adj1" fmla="val 50000"/>
              <a:gd name="adj2" fmla="val 60263"/>
            </a:avLst>
          </a:prstGeom>
          <a:solidFill>
            <a:srgbClr val="FF3300"/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1272" name="AutoShape 8"/>
          <p:cNvSpPr>
            <a:spLocks noChangeArrowheads="1"/>
          </p:cNvSpPr>
          <p:nvPr/>
        </p:nvSpPr>
        <p:spPr bwMode="auto">
          <a:xfrm>
            <a:off x="5708650" y="2027238"/>
            <a:ext cx="727075" cy="301625"/>
          </a:xfrm>
          <a:prstGeom prst="rightArrow">
            <a:avLst>
              <a:gd name="adj1" fmla="val 50000"/>
              <a:gd name="adj2" fmla="val 60263"/>
            </a:avLst>
          </a:prstGeom>
          <a:solidFill>
            <a:srgbClr val="FF3300"/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1273" name="Text Box 9"/>
          <p:cNvSpPr txBox="1">
            <a:spLocks noChangeArrowheads="1"/>
          </p:cNvSpPr>
          <p:nvPr/>
        </p:nvSpPr>
        <p:spPr bwMode="auto">
          <a:xfrm>
            <a:off x="2046288" y="4351338"/>
            <a:ext cx="19494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sz="2000">
                <a:solidFill>
                  <a:schemeClr val="hlink"/>
                </a:solidFill>
              </a:rPr>
              <a:t>Amostragem</a:t>
            </a:r>
            <a:endParaRPr lang="pt-PT" sz="2000">
              <a:solidFill>
                <a:schemeClr val="hlink"/>
              </a:solidFill>
            </a:endParaRPr>
          </a:p>
        </p:txBody>
      </p:sp>
      <p:sp>
        <p:nvSpPr>
          <p:cNvPr id="11274" name="Text Box 10"/>
          <p:cNvSpPr txBox="1">
            <a:spLocks noChangeArrowheads="1"/>
          </p:cNvSpPr>
          <p:nvPr/>
        </p:nvSpPr>
        <p:spPr bwMode="auto">
          <a:xfrm>
            <a:off x="5430838" y="4387850"/>
            <a:ext cx="19494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sz="2000">
                <a:solidFill>
                  <a:schemeClr val="hlink"/>
                </a:solidFill>
              </a:rPr>
              <a:t>Quantização</a:t>
            </a:r>
            <a:endParaRPr lang="pt-PT" sz="2000">
              <a:solidFill>
                <a:schemeClr val="hlin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delo de design Plano gráfico">
  <a:themeElements>
    <a:clrScheme name="Modelo de design Plano gráfico 2">
      <a:dk1>
        <a:srgbClr val="40458C"/>
      </a:dk1>
      <a:lt1>
        <a:srgbClr val="FFFFFF"/>
      </a:lt1>
      <a:dk2>
        <a:srgbClr val="9900CC"/>
      </a:dk2>
      <a:lt2>
        <a:srgbClr val="1B285F"/>
      </a:lt2>
      <a:accent1>
        <a:srgbClr val="ECD882"/>
      </a:accent1>
      <a:accent2>
        <a:srgbClr val="B2B2B2"/>
      </a:accent2>
      <a:accent3>
        <a:srgbClr val="FFFFFF"/>
      </a:accent3>
      <a:accent4>
        <a:srgbClr val="353A77"/>
      </a:accent4>
      <a:accent5>
        <a:srgbClr val="F4E9C1"/>
      </a:accent5>
      <a:accent6>
        <a:srgbClr val="A1A1A1"/>
      </a:accent6>
      <a:hlink>
        <a:srgbClr val="6F89F7"/>
      </a:hlink>
      <a:folHlink>
        <a:srgbClr val="CFDBFD"/>
      </a:folHlink>
    </a:clrScheme>
    <a:fontScheme name="Modelo de design Plano gráfico">
      <a:majorFont>
        <a:latin typeface="Tahoma"/>
        <a:ea typeface=""/>
        <a:cs typeface="Arial"/>
      </a:majorFont>
      <a:minorFont>
        <a:latin typeface="Tahoma"/>
        <a:ea typeface=""/>
        <a:cs typeface="Arial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cs typeface="Arial" charset="0"/>
          </a:defRPr>
        </a:defPPr>
      </a:lstStyle>
    </a:lnDef>
  </a:objectDefaults>
  <a:extraClrSchemeLst>
    <a:extraClrScheme>
      <a:clrScheme name="Modelo de design Plano gráfico 1">
        <a:dk1>
          <a:srgbClr val="000000"/>
        </a:dk1>
        <a:lt1>
          <a:srgbClr val="FFFFFF"/>
        </a:lt1>
        <a:dk2>
          <a:srgbClr val="40458C"/>
        </a:dk2>
        <a:lt2>
          <a:srgbClr val="FFFFCC"/>
        </a:lt2>
        <a:accent1>
          <a:srgbClr val="8D8DB3"/>
        </a:accent1>
        <a:accent2>
          <a:srgbClr val="B2B2B2"/>
        </a:accent2>
        <a:accent3>
          <a:srgbClr val="AFB0C5"/>
        </a:accent3>
        <a:accent4>
          <a:srgbClr val="DADADA"/>
        </a:accent4>
        <a:accent5>
          <a:srgbClr val="C5C5D6"/>
        </a:accent5>
        <a:accent6>
          <a:srgbClr val="A1A1A1"/>
        </a:accent6>
        <a:hlink>
          <a:srgbClr val="6F89F7"/>
        </a:hlink>
        <a:folHlink>
          <a:srgbClr val="4F56A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o de design Plano gráfico 2">
        <a:dk1>
          <a:srgbClr val="40458C"/>
        </a:dk1>
        <a:lt1>
          <a:srgbClr val="FFFFFF"/>
        </a:lt1>
        <a:dk2>
          <a:srgbClr val="9900CC"/>
        </a:dk2>
        <a:lt2>
          <a:srgbClr val="1B285F"/>
        </a:lt2>
        <a:accent1>
          <a:srgbClr val="ECD882"/>
        </a:accent1>
        <a:accent2>
          <a:srgbClr val="B2B2B2"/>
        </a:accent2>
        <a:accent3>
          <a:srgbClr val="FFFFFF"/>
        </a:accent3>
        <a:accent4>
          <a:srgbClr val="353A77"/>
        </a:accent4>
        <a:accent5>
          <a:srgbClr val="F4E9C1"/>
        </a:accent5>
        <a:accent6>
          <a:srgbClr val="A1A1A1"/>
        </a:accent6>
        <a:hlink>
          <a:srgbClr val="6F89F7"/>
        </a:hlink>
        <a:folHlink>
          <a:srgbClr val="CFDB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o de design Plano gráfico 3">
        <a:dk1>
          <a:srgbClr val="000000"/>
        </a:dk1>
        <a:lt1>
          <a:srgbClr val="FFFFFF"/>
        </a:lt1>
        <a:dk2>
          <a:srgbClr val="4D4D4D"/>
        </a:dk2>
        <a:lt2>
          <a:srgbClr val="333333"/>
        </a:lt2>
        <a:accent1>
          <a:srgbClr val="969696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D4D4D4"/>
        </a:accent6>
        <a:hlink>
          <a:srgbClr val="777777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o de design Plano gráfico 4">
        <a:dk1>
          <a:srgbClr val="000000"/>
        </a:dk1>
        <a:lt1>
          <a:srgbClr val="FFFFFF"/>
        </a:lt1>
        <a:dk2>
          <a:srgbClr val="003366"/>
        </a:dk2>
        <a:lt2>
          <a:srgbClr val="CCFFCC"/>
        </a:lt2>
        <a:accent1>
          <a:srgbClr val="006699"/>
        </a:accent1>
        <a:accent2>
          <a:srgbClr val="009999"/>
        </a:accent2>
        <a:accent3>
          <a:srgbClr val="AAADB8"/>
        </a:accent3>
        <a:accent4>
          <a:srgbClr val="DADADA"/>
        </a:accent4>
        <a:accent5>
          <a:srgbClr val="AAB8CA"/>
        </a:accent5>
        <a:accent6>
          <a:srgbClr val="008A8A"/>
        </a:accent6>
        <a:hlink>
          <a:srgbClr val="0099CC"/>
        </a:hlink>
        <a:folHlink>
          <a:srgbClr val="0045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o de design Plano gráfico 5">
        <a:dk1>
          <a:srgbClr val="000000"/>
        </a:dk1>
        <a:lt1>
          <a:srgbClr val="FFFFFF"/>
        </a:lt1>
        <a:dk2>
          <a:srgbClr val="004A48"/>
        </a:dk2>
        <a:lt2>
          <a:srgbClr val="33CCCC"/>
        </a:lt2>
        <a:accent1>
          <a:srgbClr val="006699"/>
        </a:accent1>
        <a:accent2>
          <a:srgbClr val="009999"/>
        </a:accent2>
        <a:accent3>
          <a:srgbClr val="AAB1B1"/>
        </a:accent3>
        <a:accent4>
          <a:srgbClr val="DADADA"/>
        </a:accent4>
        <a:accent5>
          <a:srgbClr val="AAB8CA"/>
        </a:accent5>
        <a:accent6>
          <a:srgbClr val="008A8A"/>
        </a:accent6>
        <a:hlink>
          <a:srgbClr val="00CC99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o de design Plano gráfico 6">
        <a:dk1>
          <a:srgbClr val="000000"/>
        </a:dk1>
        <a:lt1>
          <a:srgbClr val="FFFFFF"/>
        </a:lt1>
        <a:dk2>
          <a:srgbClr val="333300"/>
        </a:dk2>
        <a:lt2>
          <a:srgbClr val="FFFFCC"/>
        </a:lt2>
        <a:accent1>
          <a:srgbClr val="CC9900"/>
        </a:accent1>
        <a:accent2>
          <a:srgbClr val="CC6600"/>
        </a:accent2>
        <a:accent3>
          <a:srgbClr val="ADAD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808000"/>
        </a:hlink>
        <a:folHlink>
          <a:srgbClr val="525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o de design Plano gráfico 7">
        <a:dk1>
          <a:srgbClr val="003D62"/>
        </a:dk1>
        <a:lt1>
          <a:srgbClr val="E3F0F9"/>
        </a:lt1>
        <a:dk2>
          <a:srgbClr val="006699"/>
        </a:dk2>
        <a:lt2>
          <a:srgbClr val="000000"/>
        </a:lt2>
        <a:accent1>
          <a:srgbClr val="9AC0EA"/>
        </a:accent1>
        <a:accent2>
          <a:srgbClr val="80C3C8"/>
        </a:accent2>
        <a:accent3>
          <a:srgbClr val="EFF6FB"/>
        </a:accent3>
        <a:accent4>
          <a:srgbClr val="003353"/>
        </a:accent4>
        <a:accent5>
          <a:srgbClr val="CADCF3"/>
        </a:accent5>
        <a:accent6>
          <a:srgbClr val="73B0B5"/>
        </a:accent6>
        <a:hlink>
          <a:srgbClr val="81ABCB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o de design Plano gráfico 8">
        <a:dk1>
          <a:srgbClr val="003D62"/>
        </a:dk1>
        <a:lt1>
          <a:srgbClr val="FFFFFF"/>
        </a:lt1>
        <a:dk2>
          <a:srgbClr val="006699"/>
        </a:dk2>
        <a:lt2>
          <a:srgbClr val="000000"/>
        </a:lt2>
        <a:accent1>
          <a:srgbClr val="9AC0EA"/>
        </a:accent1>
        <a:accent2>
          <a:srgbClr val="80C3C8"/>
        </a:accent2>
        <a:accent3>
          <a:srgbClr val="FFFFFF"/>
        </a:accent3>
        <a:accent4>
          <a:srgbClr val="003353"/>
        </a:accent4>
        <a:accent5>
          <a:srgbClr val="CADCF3"/>
        </a:accent5>
        <a:accent6>
          <a:srgbClr val="73B0B5"/>
        </a:accent6>
        <a:hlink>
          <a:srgbClr val="81ABCB"/>
        </a:hlink>
        <a:folHlink>
          <a:srgbClr val="B6CBD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o de design Plano gráfico 9">
        <a:dk1>
          <a:srgbClr val="333300"/>
        </a:dk1>
        <a:lt1>
          <a:srgbClr val="FFFFFF"/>
        </a:lt1>
        <a:dk2>
          <a:srgbClr val="663300"/>
        </a:dk2>
        <a:lt2>
          <a:srgbClr val="000000"/>
        </a:lt2>
        <a:accent1>
          <a:srgbClr val="DDC6A7"/>
        </a:accent1>
        <a:accent2>
          <a:srgbClr val="D9C167"/>
        </a:accent2>
        <a:accent3>
          <a:srgbClr val="FFFFFF"/>
        </a:accent3>
        <a:accent4>
          <a:srgbClr val="2A2A00"/>
        </a:accent4>
        <a:accent5>
          <a:srgbClr val="EBDFD0"/>
        </a:accent5>
        <a:accent6>
          <a:srgbClr val="C4AF5D"/>
        </a:accent6>
        <a:hlink>
          <a:srgbClr val="8A7A66"/>
        </a:hlink>
        <a:folHlink>
          <a:srgbClr val="C0AE9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3118</TotalTime>
  <Words>1418</Words>
  <Application>Microsoft Office PowerPoint</Application>
  <PresentationFormat>Apresentação na tela (4:3)</PresentationFormat>
  <Paragraphs>234</Paragraphs>
  <Slides>45</Slides>
  <Notes>1</Notes>
  <HiddenSlides>0</HiddenSlides>
  <MMClips>0</MMClips>
  <ScaleCrop>false</ScaleCrop>
  <HeadingPairs>
    <vt:vector size="8" baseType="variant">
      <vt:variant>
        <vt:lpstr>Fontes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Servidores OLE incorporados</vt:lpstr>
      </vt:variant>
      <vt:variant>
        <vt:i4>1</vt:i4>
      </vt:variant>
      <vt:variant>
        <vt:lpstr>Títulos de slides</vt:lpstr>
      </vt:variant>
      <vt:variant>
        <vt:i4>45</vt:i4>
      </vt:variant>
    </vt:vector>
  </HeadingPairs>
  <TitlesOfParts>
    <vt:vector size="55" baseType="lpstr">
      <vt:lpstr>Tahoma</vt:lpstr>
      <vt:lpstr>Arial</vt:lpstr>
      <vt:lpstr>Comic Sans MS</vt:lpstr>
      <vt:lpstr>Wingdings</vt:lpstr>
      <vt:lpstr>Times New Roman</vt:lpstr>
      <vt:lpstr>Symbol</vt:lpstr>
      <vt:lpstr>Courier New</vt:lpstr>
      <vt:lpstr>Arial Narrow</vt:lpstr>
      <vt:lpstr>Modelo de design Plano gráfico</vt:lpstr>
      <vt:lpstr>Microsoft Equation 3.0</vt:lpstr>
      <vt:lpstr>Apresentação do PowerPoint</vt:lpstr>
      <vt:lpstr>Aplicação de Imagens</vt:lpstr>
      <vt:lpstr>Visão Artificial</vt:lpstr>
      <vt:lpstr>Sensoriamento Remoto</vt:lpstr>
      <vt:lpstr>Modelo Simples de Imagem</vt:lpstr>
      <vt:lpstr>Restrições do Modelo de Imagem</vt:lpstr>
      <vt:lpstr>Amostragem e Quantização da Imagem</vt:lpstr>
      <vt:lpstr>Imagem Digital = função discreta e escada</vt:lpstr>
      <vt:lpstr>Imagem Digital</vt:lpstr>
      <vt:lpstr>Imagem Digital</vt:lpstr>
      <vt:lpstr>Imagem digital monocromática</vt:lpstr>
      <vt:lpstr>Quantização: amplitude escalonada em níveis de cinza  </vt:lpstr>
      <vt:lpstr>Tipos de imagens mais usuais</vt:lpstr>
      <vt:lpstr>Binária – 1 bit</vt:lpstr>
      <vt:lpstr>Número de bits para cada pixel da imagem</vt:lpstr>
      <vt:lpstr>Monocromática : 8 bits – 256 tons de cinza</vt:lpstr>
      <vt:lpstr>Número de níveis de cinza da imagem</vt:lpstr>
      <vt:lpstr>Colorida RGB: Truecolor 24 bits</vt:lpstr>
      <vt:lpstr>Falsa cor NRG: Falsa cor infravermelho 24 bits</vt:lpstr>
      <vt:lpstr>Bits necessários para armazenar a imagem</vt:lpstr>
      <vt:lpstr>Apresentação do PowerPoint</vt:lpstr>
      <vt:lpstr>Obtenção de Parâmetros da imagem digital</vt:lpstr>
      <vt:lpstr>Informações sobre o arquivo de imagem</vt:lpstr>
      <vt:lpstr>Resposta do comando imfinfo </vt:lpstr>
      <vt:lpstr>Leitura de arquivos de imagem  imread</vt:lpstr>
      <vt:lpstr>Interpretação dos Resultados imfinfo</vt:lpstr>
      <vt:lpstr>Cálculo do número de pixels</vt:lpstr>
      <vt:lpstr>Cálculo do número de bits de imagens, Equação 1</vt:lpstr>
      <vt:lpstr>Exemplo para cálculo do número de bits: M=333; N=336;m=24</vt:lpstr>
      <vt:lpstr>Profundidade da cor</vt:lpstr>
      <vt:lpstr>Cálculo do número de Bytes de imagens, Equação 2</vt:lpstr>
      <vt:lpstr>Cálculo do número de Bytes de 8 bits</vt:lpstr>
      <vt:lpstr>Cálculo do número de níveis de cinza de imagens, Equação 3</vt:lpstr>
      <vt:lpstr>Cálculo do número de níveis de cinza</vt:lpstr>
      <vt:lpstr>Apresentação do PowerPoint</vt:lpstr>
      <vt:lpstr>Tamanho do pixel</vt:lpstr>
      <vt:lpstr>Dimensões reais da cena</vt:lpstr>
      <vt:lpstr>Visualização de imagens</vt:lpstr>
      <vt:lpstr>Pixval: Retorna na tela  (C,L,ban1,ban2,ban3)</vt:lpstr>
      <vt:lpstr>dpi= pontos por polegadas (resolução de impressão)</vt:lpstr>
      <vt:lpstr>print –r100 -djpg figura1_100  </vt:lpstr>
      <vt:lpstr>Sintax: imwrite(a,filename,fmt)  grava a imagem ‘a’ no ‘filename’. ‘filename’ é um string que especifica o nome do arquivo de saída; ‘fmt’ é um string que especifica o o formato do arquivo; ‘a’ pode ser grayscale image (M-by-N) ou truecolor image (M-by-N-by-3).</vt:lpstr>
      <vt:lpstr>Apresentação do PowerPoint</vt:lpstr>
      <vt:lpstr>Formatos de Imagem suportados</vt:lpstr>
      <vt:lpstr>Livro: GONZALEZ &amp; WOODS (2000)</vt:lpstr>
    </vt:vector>
  </TitlesOfParts>
  <Company>dea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Imagens digitais na agricultura de precisão</dc:title>
  <dc:creator>Carlos Varella</dc:creator>
  <cp:lastModifiedBy>Carlos Alberto Alves Varella</cp:lastModifiedBy>
  <cp:revision>160</cp:revision>
  <cp:lastPrinted>1601-01-01T00:00:00Z</cp:lastPrinted>
  <dcterms:created xsi:type="dcterms:W3CDTF">2000-12-06T16:38:39Z</dcterms:created>
  <dcterms:modified xsi:type="dcterms:W3CDTF">2011-11-18T21:39:45Z</dcterms:modified>
</cp:coreProperties>
</file>