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372" r:id="rId2"/>
    <p:sldId id="337" r:id="rId3"/>
    <p:sldId id="347" r:id="rId4"/>
    <p:sldId id="374" r:id="rId5"/>
    <p:sldId id="375" r:id="rId6"/>
    <p:sldId id="291" r:id="rId7"/>
    <p:sldId id="376" r:id="rId8"/>
    <p:sldId id="285" r:id="rId9"/>
    <p:sldId id="282" r:id="rId10"/>
    <p:sldId id="286" r:id="rId11"/>
    <p:sldId id="377" r:id="rId12"/>
    <p:sldId id="378" r:id="rId13"/>
    <p:sldId id="278" r:id="rId14"/>
    <p:sldId id="279" r:id="rId15"/>
    <p:sldId id="280" r:id="rId16"/>
    <p:sldId id="281" r:id="rId17"/>
    <p:sldId id="330" r:id="rId18"/>
    <p:sldId id="379" r:id="rId19"/>
    <p:sldId id="384" r:id="rId20"/>
    <p:sldId id="383" r:id="rId21"/>
    <p:sldId id="380" r:id="rId22"/>
    <p:sldId id="381" r:id="rId23"/>
    <p:sldId id="382" r:id="rId24"/>
    <p:sldId id="297" r:id="rId25"/>
    <p:sldId id="298" r:id="rId26"/>
    <p:sldId id="299" r:id="rId27"/>
    <p:sldId id="385" r:id="rId28"/>
    <p:sldId id="386" r:id="rId29"/>
    <p:sldId id="387" r:id="rId30"/>
    <p:sldId id="388" r:id="rId31"/>
  </p:sldIdLst>
  <p:sldSz cx="9144000" cy="6858000" type="screen4x3"/>
  <p:notesSz cx="68580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99FFCC"/>
    <a:srgbClr val="009900"/>
    <a:srgbClr val="33CC33"/>
    <a:srgbClr val="FF33CC"/>
    <a:srgbClr val="FF9933"/>
    <a:srgbClr val="9966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2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993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99332" name="Rectangle 4"/>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99333" name="Rectangle 5"/>
          <p:cNvSpPr>
            <a:spLocks noGrp="1" noChangeArrowheads="1"/>
          </p:cNvSpPr>
          <p:nvPr>
            <p:ph type="sldNum" sz="quarter" idx="3"/>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16FAF45-5960-443F-B340-ECFC547B91A2}" type="slidenum">
              <a:rPr lang="en-US"/>
              <a:pPr>
                <a:defRPr/>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4579" name="Rectangle 3"/>
          <p:cNvSpPr>
            <a:spLocks noGrp="1" noChangeArrowheads="1"/>
          </p:cNvSpPr>
          <p:nvPr>
            <p:ph type="dt"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2772" name="Rectangle 4"/>
          <p:cNvSpPr>
            <a:spLocks noChangeArrowheads="1" noTextEdit="1"/>
          </p:cNvSpPr>
          <p:nvPr>
            <p:ph type="sldImg" idx="2"/>
          </p:nvPr>
        </p:nvSpPr>
        <p:spPr bwMode="auto">
          <a:xfrm>
            <a:off x="1120775" y="692150"/>
            <a:ext cx="4618038" cy="3463925"/>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2" name="Rectangle 6"/>
          <p:cNvSpPr>
            <a:spLocks noGrp="1" noChangeArrowheads="1"/>
          </p:cNvSpPr>
          <p:nvPr>
            <p:ph type="ftr" sz="quarter" idx="4"/>
          </p:nvPr>
        </p:nvSpPr>
        <p:spPr bwMode="auto">
          <a:xfrm>
            <a:off x="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4583" name="Rectangle 7"/>
          <p:cNvSpPr>
            <a:spLocks noGrp="1" noChangeArrowheads="1"/>
          </p:cNvSpPr>
          <p:nvPr>
            <p:ph type="sldNum" sz="quarter" idx="5"/>
          </p:nvPr>
        </p:nvSpPr>
        <p:spPr bwMode="auto">
          <a:xfrm>
            <a:off x="3886200" y="8774113"/>
            <a:ext cx="2971800"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8E47D78-5857-411B-849E-FDB8CBA59BEB}"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C04447E-9C0B-4E5E-98F2-4BFF95C20E51}" type="slidenum">
              <a:rPr lang="en-US"/>
              <a:pPr/>
              <a:t>6</a:t>
            </a:fld>
            <a:endParaRPr lang="en-US"/>
          </a:p>
        </p:txBody>
      </p:sp>
      <p:sp>
        <p:nvSpPr>
          <p:cNvPr id="33795" name="Rectangle 2"/>
          <p:cNvSpPr>
            <a:spLocks noChangeArrowheads="1" noTextEdit="1"/>
          </p:cNvSpPr>
          <p:nvPr>
            <p:ph type="sldImg"/>
          </p:nvPr>
        </p:nvSpPr>
        <p:spPr>
          <a:ln w="12700" cap="flat"/>
        </p:spPr>
      </p:sp>
      <p:sp>
        <p:nvSpPr>
          <p:cNvPr id="33796" name="Rectangle 3"/>
          <p:cNvSpPr>
            <a:spLocks noGrp="1" noChangeArrowheads="1"/>
          </p:cNvSpPr>
          <p:nvPr>
            <p:ph type="body" idx="1"/>
          </p:nvPr>
        </p:nvSpPr>
        <p:spPr>
          <a:noFill/>
          <a:ln/>
        </p:spPr>
        <p:txBody>
          <a:bodyPr lIns="92075" tIns="46038" rIns="92075" bIns="46038"/>
          <a:lstStyle/>
          <a:p>
            <a:r>
              <a:rPr lang="en-US" smtClean="0"/>
              <a:t>DRM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6C86B7-9715-43FC-AE77-68536014E404}"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CD3069-7918-4C6B-BA69-8995AC19B82A}"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0339E6-408C-4691-8732-52EE611417FE}"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62F92D-6ADE-4064-B95E-F1D3E72F6057}"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1BBF7C-0FF9-46A6-BDDA-7AACA2C58A74}"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8AC9A9-353A-4191-8461-7279FACEEDB5}"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8393D5-0587-4577-A174-87B596222375}"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621CFD-BF85-4517-B2FD-039963F71B4F}"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1EE0478-4E1C-42A5-B8EE-CBE88C784872}"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D5D43F-B231-4684-B197-CD80AD4B156C}"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14FBE7-1FF8-41AF-9AF8-EBFAB38EB597}"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759E4167-817F-4BF0-BAFE-6B3901B87B07}"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Documento_do_Microsoft_Office_Word_97_-_20033.doc"/><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Documento_do_Microsoft_Office_Word_97_-_20034.doc"/><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Documento_do_Microsoft_Office_Word_97_-_2003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Documento_do_Microsoft_Office_Word_97_-_20032.doc"/><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Program Files\Microsoft Office\Clipart\Office\GLOBE.WMF"/>
          <p:cNvPicPr>
            <a:picLocks noChangeAspect="1" noChangeArrowheads="1"/>
          </p:cNvPicPr>
          <p:nvPr/>
        </p:nvPicPr>
        <p:blipFill>
          <a:blip r:embed="rId2" cstate="print"/>
          <a:srcRect/>
          <a:stretch>
            <a:fillRect/>
          </a:stretch>
        </p:blipFill>
        <p:spPr bwMode="auto">
          <a:xfrm>
            <a:off x="5029200" y="2667000"/>
            <a:ext cx="3651250" cy="3657600"/>
          </a:xfrm>
          <a:prstGeom prst="rect">
            <a:avLst/>
          </a:prstGeom>
          <a:noFill/>
          <a:ln w="9525">
            <a:noFill/>
            <a:miter lim="800000"/>
            <a:headEnd/>
            <a:tailEnd/>
          </a:ln>
        </p:spPr>
      </p:pic>
      <p:sp>
        <p:nvSpPr>
          <p:cNvPr id="8195" name="Text Box 3"/>
          <p:cNvSpPr txBox="1">
            <a:spLocks noChangeArrowheads="1"/>
          </p:cNvSpPr>
          <p:nvPr/>
        </p:nvSpPr>
        <p:spPr bwMode="auto">
          <a:xfrm>
            <a:off x="3260725" y="2936875"/>
            <a:ext cx="184150" cy="457200"/>
          </a:xfrm>
          <a:prstGeom prst="rect">
            <a:avLst/>
          </a:prstGeom>
          <a:noFill/>
          <a:ln w="9525">
            <a:noFill/>
            <a:miter lim="800000"/>
            <a:headEnd/>
            <a:tailEnd/>
          </a:ln>
        </p:spPr>
        <p:txBody>
          <a:bodyPr wrap="none">
            <a:spAutoFit/>
          </a:bodyPr>
          <a:lstStyle/>
          <a:p>
            <a:endParaRPr lang="pt-BR"/>
          </a:p>
        </p:txBody>
      </p:sp>
      <p:sp>
        <p:nvSpPr>
          <p:cNvPr id="8196" name="Rectangle 4"/>
          <p:cNvSpPr>
            <a:spLocks noGrp="1" noChangeArrowheads="1"/>
          </p:cNvSpPr>
          <p:nvPr>
            <p:ph type="title"/>
          </p:nvPr>
        </p:nvSpPr>
        <p:spPr>
          <a:xfrm>
            <a:off x="152400" y="228600"/>
            <a:ext cx="8686800" cy="2590800"/>
          </a:xfrm>
          <a:noFill/>
        </p:spPr>
        <p:txBody>
          <a:bodyPr/>
          <a:lstStyle/>
          <a:p>
            <a:r>
              <a:rPr lang="en-US" smtClean="0">
                <a:solidFill>
                  <a:srgbClr val="FF3300"/>
                </a:solidFill>
              </a:rPr>
              <a:t>Representação de Objetos Espaciais em Sistemas de Informações Geográficas</a:t>
            </a:r>
            <a:endParaRPr lang="en-US" smtClean="0"/>
          </a:p>
        </p:txBody>
      </p:sp>
      <p:sp>
        <p:nvSpPr>
          <p:cNvPr id="8197" name="CaixaDeTexto 7"/>
          <p:cNvSpPr txBox="1">
            <a:spLocks noChangeArrowheads="1"/>
          </p:cNvSpPr>
          <p:nvPr/>
        </p:nvSpPr>
        <p:spPr bwMode="auto">
          <a:xfrm>
            <a:off x="500063" y="2714625"/>
            <a:ext cx="7929562" cy="708025"/>
          </a:xfrm>
          <a:prstGeom prst="rect">
            <a:avLst/>
          </a:prstGeom>
          <a:noFill/>
          <a:ln w="9525">
            <a:noFill/>
            <a:miter lim="800000"/>
            <a:headEnd/>
            <a:tailEnd/>
          </a:ln>
        </p:spPr>
        <p:txBody>
          <a:bodyPr>
            <a:spAutoFit/>
          </a:bodyPr>
          <a:lstStyle/>
          <a:p>
            <a:r>
              <a:rPr lang="pt-BR" sz="2000"/>
              <a:t>Professor: Carlos Antonio Alvares Soares Ribeiro</a:t>
            </a:r>
          </a:p>
          <a:p>
            <a:r>
              <a:rPr lang="pt-BR" sz="2000"/>
              <a:t>Charles/UFV/2000.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381000" y="266700"/>
            <a:ext cx="8001000" cy="1104900"/>
          </a:xfrm>
          <a:noFill/>
        </p:spPr>
        <p:txBody>
          <a:bodyPr lIns="92075" tIns="46038" rIns="92075" bIns="46038" anchor="b"/>
          <a:lstStyle/>
          <a:p>
            <a:r>
              <a:rPr lang="en-US" smtClean="0">
                <a:solidFill>
                  <a:schemeClr val="tx1"/>
                </a:solidFill>
              </a:rPr>
              <a:t>Conexões relacionais</a:t>
            </a:r>
            <a:endParaRPr lang="en-US" sz="4800" b="1" smtClean="0">
              <a:solidFill>
                <a:srgbClr val="3333FF"/>
              </a:solidFill>
            </a:endParaRPr>
          </a:p>
        </p:txBody>
      </p:sp>
      <p:graphicFrame>
        <p:nvGraphicFramePr>
          <p:cNvPr id="3074" name="Object 3"/>
          <p:cNvGraphicFramePr>
            <a:graphicFrameLocks/>
          </p:cNvGraphicFramePr>
          <p:nvPr/>
        </p:nvGraphicFramePr>
        <p:xfrm>
          <a:off x="1096963" y="1901825"/>
          <a:ext cx="3659187" cy="2809875"/>
        </p:xfrm>
        <a:graphic>
          <a:graphicData uri="http://schemas.openxmlformats.org/presentationml/2006/ole">
            <p:oleObj spid="_x0000_s3074" name="Bitmap Image" r:id="rId3" imgW="3659040" imgH="2809800" progId="Paint.Picture">
              <p:embed/>
            </p:oleObj>
          </a:graphicData>
        </a:graphic>
      </p:graphicFrame>
      <p:graphicFrame>
        <p:nvGraphicFramePr>
          <p:cNvPr id="3075" name="Object 4"/>
          <p:cNvGraphicFramePr>
            <a:graphicFrameLocks/>
          </p:cNvGraphicFramePr>
          <p:nvPr/>
        </p:nvGraphicFramePr>
        <p:xfrm>
          <a:off x="547688" y="4881563"/>
          <a:ext cx="7832725" cy="1531937"/>
        </p:xfrm>
        <a:graphic>
          <a:graphicData uri="http://schemas.openxmlformats.org/presentationml/2006/ole">
            <p:oleObj spid="_x0000_s3075" name="Bitmap Image" r:id="rId4" imgW="7832520" imgH="1531800" progId="Paint.Picture">
              <p:embed/>
            </p:oleObj>
          </a:graphicData>
        </a:graphic>
      </p:graphicFrame>
      <p:graphicFrame>
        <p:nvGraphicFramePr>
          <p:cNvPr id="3076" name="Object 5"/>
          <p:cNvGraphicFramePr>
            <a:graphicFrameLocks/>
          </p:cNvGraphicFramePr>
          <p:nvPr/>
        </p:nvGraphicFramePr>
        <p:xfrm>
          <a:off x="5353050" y="2590800"/>
          <a:ext cx="2241550" cy="1670050"/>
        </p:xfrm>
        <a:graphic>
          <a:graphicData uri="http://schemas.openxmlformats.org/presentationml/2006/ole">
            <p:oleObj spid="_x0000_s3076" name="Bitmap Image" r:id="rId5" imgW="2241360" imgH="1670040" progId="Paint.Picture">
              <p:embed/>
            </p:oleObj>
          </a:graphicData>
        </a:graphic>
      </p:graphicFrame>
      <p:sp>
        <p:nvSpPr>
          <p:cNvPr id="3078" name="Line 6"/>
          <p:cNvSpPr>
            <a:spLocks noChangeShapeType="1"/>
          </p:cNvSpPr>
          <p:nvPr/>
        </p:nvSpPr>
        <p:spPr bwMode="auto">
          <a:xfrm flipV="1">
            <a:off x="3506788" y="3125788"/>
            <a:ext cx="2132012" cy="989012"/>
          </a:xfrm>
          <a:prstGeom prst="line">
            <a:avLst/>
          </a:prstGeom>
          <a:noFill/>
          <a:ln w="25400">
            <a:solidFill>
              <a:srgbClr val="3333FF"/>
            </a:solidFill>
            <a:round/>
            <a:headEnd type="stealth" w="med" len="lg"/>
            <a:tailEnd type="stealth" w="med" len="lg"/>
          </a:ln>
        </p:spPr>
        <p:txBody>
          <a:bodyPr wrap="none" anchor="ctr"/>
          <a:lstStyle/>
          <a:p>
            <a:endParaRPr lang="pt-BR"/>
          </a:p>
        </p:txBody>
      </p:sp>
      <p:sp>
        <p:nvSpPr>
          <p:cNvPr id="3079" name="Oval 7"/>
          <p:cNvSpPr>
            <a:spLocks noChangeArrowheads="1"/>
          </p:cNvSpPr>
          <p:nvPr/>
        </p:nvSpPr>
        <p:spPr bwMode="auto">
          <a:xfrm>
            <a:off x="3327400" y="4216400"/>
            <a:ext cx="76200" cy="76200"/>
          </a:xfrm>
          <a:prstGeom prst="ellipse">
            <a:avLst/>
          </a:prstGeom>
          <a:solidFill>
            <a:schemeClr val="accent2"/>
          </a:solidFill>
          <a:ln w="9525">
            <a:noFill/>
            <a:round/>
            <a:headEnd/>
            <a:tailEnd/>
          </a:ln>
        </p:spPr>
        <p:txBody>
          <a:bodyPr wrap="none" anchor="ctr"/>
          <a:lstStyle/>
          <a:p>
            <a:endParaRPr lang="pt-BR"/>
          </a:p>
        </p:txBody>
      </p:sp>
      <p:sp>
        <p:nvSpPr>
          <p:cNvPr id="3080" name="Line 8"/>
          <p:cNvSpPr>
            <a:spLocks noChangeShapeType="1"/>
          </p:cNvSpPr>
          <p:nvPr/>
        </p:nvSpPr>
        <p:spPr bwMode="auto">
          <a:xfrm>
            <a:off x="7583488" y="3067050"/>
            <a:ext cx="274637" cy="0"/>
          </a:xfrm>
          <a:prstGeom prst="line">
            <a:avLst/>
          </a:prstGeom>
          <a:noFill/>
          <a:ln w="25400">
            <a:solidFill>
              <a:srgbClr val="3333FF"/>
            </a:solidFill>
            <a:round/>
            <a:headEnd type="stealth" w="med" len="lg"/>
            <a:tailEnd type="none" w="sm" len="sm"/>
          </a:ln>
        </p:spPr>
        <p:txBody>
          <a:bodyPr wrap="none" anchor="ctr"/>
          <a:lstStyle/>
          <a:p>
            <a:endParaRPr lang="pt-BR"/>
          </a:p>
        </p:txBody>
      </p:sp>
      <p:sp>
        <p:nvSpPr>
          <p:cNvPr id="3081" name="Line 9"/>
          <p:cNvSpPr>
            <a:spLocks noChangeShapeType="1"/>
          </p:cNvSpPr>
          <p:nvPr/>
        </p:nvSpPr>
        <p:spPr bwMode="auto">
          <a:xfrm>
            <a:off x="7858125" y="3068638"/>
            <a:ext cx="0" cy="1455737"/>
          </a:xfrm>
          <a:prstGeom prst="line">
            <a:avLst/>
          </a:prstGeom>
          <a:noFill/>
          <a:ln w="25400">
            <a:solidFill>
              <a:srgbClr val="3333FF"/>
            </a:solidFill>
            <a:round/>
            <a:headEnd type="none" w="sm" len="sm"/>
            <a:tailEnd type="none" w="sm" len="sm"/>
          </a:ln>
        </p:spPr>
        <p:txBody>
          <a:bodyPr wrap="none" anchor="ctr"/>
          <a:lstStyle/>
          <a:p>
            <a:endParaRPr lang="pt-BR"/>
          </a:p>
        </p:txBody>
      </p:sp>
      <p:sp>
        <p:nvSpPr>
          <p:cNvPr id="3082" name="Line 10"/>
          <p:cNvSpPr>
            <a:spLocks noChangeShapeType="1"/>
          </p:cNvSpPr>
          <p:nvPr/>
        </p:nvSpPr>
        <p:spPr bwMode="auto">
          <a:xfrm flipH="1">
            <a:off x="7107238" y="4497388"/>
            <a:ext cx="741362" cy="1074737"/>
          </a:xfrm>
          <a:prstGeom prst="line">
            <a:avLst/>
          </a:prstGeom>
          <a:noFill/>
          <a:ln w="25400">
            <a:solidFill>
              <a:srgbClr val="3333FF"/>
            </a:solidFill>
            <a:round/>
            <a:headEnd type="none" w="sm" len="sm"/>
            <a:tailEnd type="stealth" w="med" len="lg"/>
          </a:ln>
        </p:spPr>
        <p:txBody>
          <a:bodyPr wrap="none" anchor="ctr"/>
          <a:lstStyle/>
          <a:p>
            <a:endParaRPr lang="pt-BR"/>
          </a:p>
        </p:txBody>
      </p:sp>
      <p:sp>
        <p:nvSpPr>
          <p:cNvPr id="3083" name="Rectangle 12"/>
          <p:cNvSpPr>
            <a:spLocks noChangeArrowheads="1"/>
          </p:cNvSpPr>
          <p:nvPr/>
        </p:nvSpPr>
        <p:spPr bwMode="auto">
          <a:xfrm>
            <a:off x="5321300" y="2159000"/>
            <a:ext cx="2305050" cy="396875"/>
          </a:xfrm>
          <a:prstGeom prst="rect">
            <a:avLst/>
          </a:prstGeom>
          <a:noFill/>
          <a:ln w="9525">
            <a:noFill/>
            <a:miter lim="800000"/>
            <a:headEnd/>
            <a:tailEnd/>
          </a:ln>
        </p:spPr>
        <p:txBody>
          <a:bodyPr wrap="none" lIns="92075" tIns="46038" rIns="92075" bIns="46038">
            <a:spAutoFit/>
          </a:bodyPr>
          <a:lstStyle/>
          <a:p>
            <a:r>
              <a:rPr lang="en-US" sz="2000" b="1"/>
              <a:t>Atributos Espaciais</a:t>
            </a:r>
          </a:p>
        </p:txBody>
      </p:sp>
      <p:sp>
        <p:nvSpPr>
          <p:cNvPr id="3084" name="Rectangle 13"/>
          <p:cNvSpPr>
            <a:spLocks noChangeArrowheads="1"/>
          </p:cNvSpPr>
          <p:nvPr/>
        </p:nvSpPr>
        <p:spPr bwMode="auto">
          <a:xfrm>
            <a:off x="5059363" y="4413250"/>
            <a:ext cx="2901950" cy="457200"/>
          </a:xfrm>
          <a:prstGeom prst="rect">
            <a:avLst/>
          </a:prstGeom>
          <a:noFill/>
          <a:ln w="9525">
            <a:noFill/>
            <a:miter lim="800000"/>
            <a:headEnd/>
            <a:tailEnd/>
          </a:ln>
        </p:spPr>
        <p:txBody>
          <a:bodyPr wrap="none" lIns="92075" tIns="46038" rIns="92075" bIns="46038">
            <a:spAutoFit/>
          </a:bodyPr>
          <a:lstStyle/>
          <a:p>
            <a:r>
              <a:rPr lang="en-US" b="1"/>
              <a:t>Atributos descritivos</a:t>
            </a:r>
          </a:p>
        </p:txBody>
      </p:sp>
      <p:sp>
        <p:nvSpPr>
          <p:cNvPr id="3085" name="Rectangle 14"/>
          <p:cNvSpPr>
            <a:spLocks noChangeArrowheads="1"/>
          </p:cNvSpPr>
          <p:nvPr/>
        </p:nvSpPr>
        <p:spPr bwMode="auto">
          <a:xfrm>
            <a:off x="1620838" y="3822700"/>
            <a:ext cx="1833562" cy="701675"/>
          </a:xfrm>
          <a:prstGeom prst="rect">
            <a:avLst/>
          </a:prstGeom>
          <a:noFill/>
          <a:ln w="9525">
            <a:noFill/>
            <a:miter lim="800000"/>
            <a:headEnd/>
            <a:tailEnd/>
          </a:ln>
        </p:spPr>
        <p:txBody>
          <a:bodyPr lIns="92075" tIns="46038" rIns="92075" bIns="46038">
            <a:spAutoFit/>
          </a:bodyPr>
          <a:lstStyle/>
          <a:p>
            <a:pPr algn="ctr"/>
            <a:r>
              <a:rPr lang="en-US" sz="2000" b="1"/>
              <a:t>Localização das outorgas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1143000"/>
          </a:xfrm>
        </p:spPr>
        <p:txBody>
          <a:bodyPr/>
          <a:lstStyle/>
          <a:p>
            <a:r>
              <a:rPr lang="en-US" b="1" smtClean="0">
                <a:solidFill>
                  <a:srgbClr val="0033CC"/>
                </a:solidFill>
                <a:latin typeface="Lucida Console" pitchFamily="49" charset="0"/>
              </a:rPr>
              <a:t>Modelo de Dados</a:t>
            </a:r>
            <a:endParaRPr lang="en-US" smtClean="0"/>
          </a:p>
        </p:txBody>
      </p:sp>
      <p:sp>
        <p:nvSpPr>
          <p:cNvPr id="15363" name="Rectangle 3"/>
          <p:cNvSpPr>
            <a:spLocks noGrp="1" noChangeArrowheads="1"/>
          </p:cNvSpPr>
          <p:nvPr>
            <p:ph type="body" idx="1"/>
          </p:nvPr>
        </p:nvSpPr>
        <p:spPr>
          <a:xfrm>
            <a:off x="228600" y="1752600"/>
            <a:ext cx="8915400" cy="5105400"/>
          </a:xfrm>
        </p:spPr>
        <p:txBody>
          <a:bodyPr/>
          <a:lstStyle/>
          <a:p>
            <a:r>
              <a:rPr lang="en-US" sz="3000" smtClean="0"/>
              <a:t>Matricial (</a:t>
            </a:r>
            <a:r>
              <a:rPr lang="en-US" sz="3000" i="1" smtClean="0">
                <a:solidFill>
                  <a:srgbClr val="339933"/>
                </a:solidFill>
              </a:rPr>
              <a:t>raster</a:t>
            </a:r>
            <a:r>
              <a:rPr lang="en-US" sz="3000" smtClean="0"/>
              <a:t>)</a:t>
            </a:r>
          </a:p>
          <a:p>
            <a:pPr lvl="1"/>
            <a:r>
              <a:rPr lang="en-US" sz="2600" smtClean="0"/>
              <a:t>divide a área de estudo em um grupo de células regulares, em uma seqüência específica;</a:t>
            </a:r>
          </a:p>
          <a:p>
            <a:pPr lvl="1"/>
            <a:r>
              <a:rPr lang="en-US" sz="2600" smtClean="0"/>
              <a:t>seqüência: linha por linha, começando pela célula do canto superior esquerdo (</a:t>
            </a:r>
            <a:r>
              <a:rPr lang="en-US" sz="2600" i="1" smtClean="0"/>
              <a:t>esquerda</a:t>
            </a:r>
            <a:r>
              <a:rPr lang="en-US" sz="2400" i="1" smtClean="0">
                <a:sym typeface="Wingdings 3" pitchFamily="18" charset="2"/>
              </a:rPr>
              <a:t></a:t>
            </a:r>
            <a:r>
              <a:rPr lang="en-US" sz="2600" i="1" smtClean="0">
                <a:sym typeface="Wingdings 3" pitchFamily="18" charset="2"/>
              </a:rPr>
              <a:t>direita, cima</a:t>
            </a:r>
            <a:r>
              <a:rPr lang="en-US" sz="2400" i="1" smtClean="0">
                <a:sym typeface="Wingdings 3" pitchFamily="18" charset="2"/>
              </a:rPr>
              <a:t></a:t>
            </a:r>
            <a:r>
              <a:rPr lang="en-US" sz="2600" i="1" smtClean="0">
                <a:sym typeface="Wingdings 3" pitchFamily="18" charset="2"/>
              </a:rPr>
              <a:t>baixo</a:t>
            </a:r>
            <a:r>
              <a:rPr lang="en-US" sz="2600" smtClean="0">
                <a:sym typeface="Wingdings 3" pitchFamily="18" charset="2"/>
              </a:rPr>
              <a:t>)</a:t>
            </a:r>
            <a:r>
              <a:rPr lang="en-US" sz="2600" smtClean="0"/>
              <a:t>;</a:t>
            </a:r>
          </a:p>
          <a:p>
            <a:pPr lvl="1"/>
            <a:r>
              <a:rPr lang="en-US" sz="2600" smtClean="0"/>
              <a:t>cada célula contém um único valor;</a:t>
            </a:r>
          </a:p>
          <a:p>
            <a:pPr lvl="1"/>
            <a:r>
              <a:rPr lang="en-US" sz="2600" smtClean="0"/>
              <a:t>Plano de Informação (</a:t>
            </a:r>
            <a:r>
              <a:rPr lang="en-US" sz="2600" i="1" smtClean="0">
                <a:solidFill>
                  <a:srgbClr val="339933"/>
                </a:solidFill>
              </a:rPr>
              <a:t>layer</a:t>
            </a:r>
            <a:r>
              <a:rPr lang="en-US" sz="2600" smtClean="0"/>
              <a:t>): conjunto de células e seus respectivos valores (tema)</a:t>
            </a:r>
            <a:endParaRPr lang="en-US" smtClean="0"/>
          </a:p>
          <a:p>
            <a:pPr lvl="2"/>
            <a:r>
              <a:rPr lang="en-US" sz="2000" smtClean="0"/>
              <a:t>vários planos de informação em um mesmo banco de dados:   </a:t>
            </a:r>
            <a:br>
              <a:rPr lang="en-US" sz="2000" smtClean="0"/>
            </a:br>
            <a:r>
              <a:rPr lang="en-US" sz="2000" smtClean="0"/>
              <a:t>	</a:t>
            </a:r>
            <a:r>
              <a:rPr lang="en-US" sz="2000" smtClean="0">
                <a:solidFill>
                  <a:srgbClr val="FF3300"/>
                </a:solidFill>
              </a:rPr>
              <a:t>vegetação, solos, rodovias, etc.</a:t>
            </a:r>
            <a:endParaRPr lang="en-US"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smtClean="0">
                <a:solidFill>
                  <a:srgbClr val="0033CC"/>
                </a:solidFill>
                <a:latin typeface="Lucida Console" pitchFamily="49" charset="0"/>
              </a:rPr>
              <a:t>Modelo de Dados</a:t>
            </a:r>
            <a:endParaRPr lang="en-US" smtClean="0"/>
          </a:p>
        </p:txBody>
      </p:sp>
      <p:sp>
        <p:nvSpPr>
          <p:cNvPr id="16387" name="Rectangle 3"/>
          <p:cNvSpPr>
            <a:spLocks noGrp="1" noChangeArrowheads="1"/>
          </p:cNvSpPr>
          <p:nvPr>
            <p:ph type="body" idx="1"/>
          </p:nvPr>
        </p:nvSpPr>
        <p:spPr>
          <a:xfrm>
            <a:off x="228600" y="1752600"/>
            <a:ext cx="8458200" cy="4171950"/>
          </a:xfrm>
        </p:spPr>
        <p:txBody>
          <a:bodyPr/>
          <a:lstStyle/>
          <a:p>
            <a:r>
              <a:rPr lang="en-US" sz="3000" smtClean="0"/>
              <a:t>Matricial (</a:t>
            </a:r>
            <a:r>
              <a:rPr lang="en-US" sz="3000" i="1" smtClean="0">
                <a:solidFill>
                  <a:srgbClr val="339933"/>
                </a:solidFill>
              </a:rPr>
              <a:t>raster</a:t>
            </a:r>
            <a:r>
              <a:rPr lang="en-US" sz="3000" smtClean="0"/>
              <a:t>)</a:t>
            </a:r>
          </a:p>
          <a:p>
            <a:pPr lvl="1"/>
            <a:r>
              <a:rPr lang="en-US" sz="2600" smtClean="0"/>
              <a:t>informa o que ocorre em qualquer lugar:</a:t>
            </a:r>
          </a:p>
          <a:p>
            <a:pPr lvl="2"/>
            <a:r>
              <a:rPr lang="en-US" sz="2200" smtClean="0"/>
              <a:t>fornece o atributo de cada célula</a:t>
            </a:r>
          </a:p>
          <a:p>
            <a:pPr lvl="1"/>
            <a:endParaRPr lang="en-US" sz="2600" smtClean="0"/>
          </a:p>
          <a:p>
            <a:r>
              <a:rPr lang="en-US" sz="3000" smtClean="0"/>
              <a:t>Vetorial</a:t>
            </a:r>
          </a:p>
          <a:p>
            <a:pPr lvl="1"/>
            <a:r>
              <a:rPr lang="en-US" sz="2600" smtClean="0"/>
              <a:t>informa onde qualquer coisa ocorre:</a:t>
            </a:r>
          </a:p>
          <a:p>
            <a:pPr lvl="2"/>
            <a:r>
              <a:rPr lang="en-US" sz="2100" smtClean="0"/>
              <a:t>fornece a localização de cada objeto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4"/>
          <p:cNvSpPr>
            <a:spLocks noGrp="1" noChangeArrowheads="1"/>
          </p:cNvSpPr>
          <p:nvPr>
            <p:ph type="title"/>
          </p:nvPr>
        </p:nvSpPr>
        <p:spPr>
          <a:xfrm>
            <a:off x="457200" y="0"/>
            <a:ext cx="8458200" cy="1447800"/>
          </a:xfrm>
          <a:noFill/>
        </p:spPr>
        <p:txBody>
          <a:bodyPr/>
          <a:lstStyle/>
          <a:p>
            <a:r>
              <a:rPr lang="en-US" smtClean="0"/>
              <a:t>Feições Espaciais: </a:t>
            </a:r>
            <a:r>
              <a:rPr lang="en-US" smtClean="0">
                <a:solidFill>
                  <a:srgbClr val="FF3300"/>
                </a:solidFill>
              </a:rPr>
              <a:t>Formato matricial</a:t>
            </a:r>
            <a:br>
              <a:rPr lang="en-US" smtClean="0">
                <a:solidFill>
                  <a:srgbClr val="FF3300"/>
                </a:solidFill>
              </a:rPr>
            </a:br>
            <a:r>
              <a:rPr lang="en-US" smtClean="0">
                <a:solidFill>
                  <a:srgbClr val="FF3300"/>
                </a:solidFill>
              </a:rPr>
              <a:t>           (</a:t>
            </a:r>
            <a:r>
              <a:rPr lang="en-US" i="1" smtClean="0">
                <a:solidFill>
                  <a:srgbClr val="FF3300"/>
                </a:solidFill>
              </a:rPr>
              <a:t>raster</a:t>
            </a:r>
            <a:r>
              <a:rPr lang="en-US" smtClean="0">
                <a:solidFill>
                  <a:srgbClr val="FF3300"/>
                </a:solidFill>
              </a:rPr>
              <a:t>)</a:t>
            </a:r>
          </a:p>
        </p:txBody>
      </p:sp>
      <p:grpSp>
        <p:nvGrpSpPr>
          <p:cNvPr id="17411" name="Group 45"/>
          <p:cNvGrpSpPr>
            <a:grpSpLocks/>
          </p:cNvGrpSpPr>
          <p:nvPr/>
        </p:nvGrpSpPr>
        <p:grpSpPr bwMode="auto">
          <a:xfrm>
            <a:off x="3187700" y="2052638"/>
            <a:ext cx="2757488" cy="2614612"/>
            <a:chOff x="2008" y="1341"/>
            <a:chExt cx="1737" cy="1647"/>
          </a:xfrm>
        </p:grpSpPr>
        <p:sp>
          <p:nvSpPr>
            <p:cNvPr id="17433" name="Line 46"/>
            <p:cNvSpPr>
              <a:spLocks noChangeShapeType="1"/>
            </p:cNvSpPr>
            <p:nvPr/>
          </p:nvSpPr>
          <p:spPr bwMode="auto">
            <a:xfrm>
              <a:off x="2016" y="1344"/>
              <a:ext cx="1728" cy="0"/>
            </a:xfrm>
            <a:prstGeom prst="line">
              <a:avLst/>
            </a:prstGeom>
            <a:noFill/>
            <a:ln w="28575">
              <a:solidFill>
                <a:srgbClr val="33CC33"/>
              </a:solidFill>
              <a:round/>
              <a:headEnd/>
              <a:tailEnd/>
            </a:ln>
          </p:spPr>
          <p:txBody>
            <a:bodyPr wrap="none" anchor="ctr"/>
            <a:lstStyle/>
            <a:p>
              <a:endParaRPr lang="pt-BR"/>
            </a:p>
          </p:txBody>
        </p:sp>
        <p:sp>
          <p:nvSpPr>
            <p:cNvPr id="17434" name="Line 47"/>
            <p:cNvSpPr>
              <a:spLocks noChangeShapeType="1"/>
            </p:cNvSpPr>
            <p:nvPr/>
          </p:nvSpPr>
          <p:spPr bwMode="auto">
            <a:xfrm>
              <a:off x="2015" y="1510"/>
              <a:ext cx="1728" cy="0"/>
            </a:xfrm>
            <a:prstGeom prst="line">
              <a:avLst/>
            </a:prstGeom>
            <a:noFill/>
            <a:ln w="28575">
              <a:solidFill>
                <a:srgbClr val="33CC33"/>
              </a:solidFill>
              <a:round/>
              <a:headEnd/>
              <a:tailEnd/>
            </a:ln>
          </p:spPr>
          <p:txBody>
            <a:bodyPr wrap="none" anchor="ctr"/>
            <a:lstStyle/>
            <a:p>
              <a:endParaRPr lang="pt-BR"/>
            </a:p>
          </p:txBody>
        </p:sp>
        <p:sp>
          <p:nvSpPr>
            <p:cNvPr id="17435" name="Line 48"/>
            <p:cNvSpPr>
              <a:spLocks noChangeShapeType="1"/>
            </p:cNvSpPr>
            <p:nvPr/>
          </p:nvSpPr>
          <p:spPr bwMode="auto">
            <a:xfrm>
              <a:off x="2014" y="1668"/>
              <a:ext cx="1728" cy="0"/>
            </a:xfrm>
            <a:prstGeom prst="line">
              <a:avLst/>
            </a:prstGeom>
            <a:noFill/>
            <a:ln w="28575">
              <a:solidFill>
                <a:srgbClr val="33CC33"/>
              </a:solidFill>
              <a:round/>
              <a:headEnd/>
              <a:tailEnd/>
            </a:ln>
          </p:spPr>
          <p:txBody>
            <a:bodyPr wrap="none" anchor="ctr"/>
            <a:lstStyle/>
            <a:p>
              <a:endParaRPr lang="pt-BR"/>
            </a:p>
          </p:txBody>
        </p:sp>
        <p:sp>
          <p:nvSpPr>
            <p:cNvPr id="17436" name="Line 49"/>
            <p:cNvSpPr>
              <a:spLocks noChangeShapeType="1"/>
            </p:cNvSpPr>
            <p:nvPr/>
          </p:nvSpPr>
          <p:spPr bwMode="auto">
            <a:xfrm>
              <a:off x="2009" y="1835"/>
              <a:ext cx="1728" cy="0"/>
            </a:xfrm>
            <a:prstGeom prst="line">
              <a:avLst/>
            </a:prstGeom>
            <a:noFill/>
            <a:ln w="28575">
              <a:solidFill>
                <a:srgbClr val="33CC33"/>
              </a:solidFill>
              <a:round/>
              <a:headEnd/>
              <a:tailEnd/>
            </a:ln>
          </p:spPr>
          <p:txBody>
            <a:bodyPr wrap="none" anchor="ctr"/>
            <a:lstStyle/>
            <a:p>
              <a:endParaRPr lang="pt-BR"/>
            </a:p>
          </p:txBody>
        </p:sp>
        <p:sp>
          <p:nvSpPr>
            <p:cNvPr id="17437" name="Line 50"/>
            <p:cNvSpPr>
              <a:spLocks noChangeShapeType="1"/>
            </p:cNvSpPr>
            <p:nvPr/>
          </p:nvSpPr>
          <p:spPr bwMode="auto">
            <a:xfrm>
              <a:off x="2008" y="2001"/>
              <a:ext cx="1728" cy="0"/>
            </a:xfrm>
            <a:prstGeom prst="line">
              <a:avLst/>
            </a:prstGeom>
            <a:noFill/>
            <a:ln w="28575">
              <a:solidFill>
                <a:srgbClr val="33CC33"/>
              </a:solidFill>
              <a:round/>
              <a:headEnd/>
              <a:tailEnd/>
            </a:ln>
          </p:spPr>
          <p:txBody>
            <a:bodyPr wrap="none" anchor="ctr"/>
            <a:lstStyle/>
            <a:p>
              <a:endParaRPr lang="pt-BR"/>
            </a:p>
          </p:txBody>
        </p:sp>
        <p:sp>
          <p:nvSpPr>
            <p:cNvPr id="17438" name="Line 51"/>
            <p:cNvSpPr>
              <a:spLocks noChangeShapeType="1"/>
            </p:cNvSpPr>
            <p:nvPr/>
          </p:nvSpPr>
          <p:spPr bwMode="auto">
            <a:xfrm>
              <a:off x="2012" y="2154"/>
              <a:ext cx="1728" cy="0"/>
            </a:xfrm>
            <a:prstGeom prst="line">
              <a:avLst/>
            </a:prstGeom>
            <a:noFill/>
            <a:ln w="28575">
              <a:solidFill>
                <a:srgbClr val="33CC33"/>
              </a:solidFill>
              <a:round/>
              <a:headEnd/>
              <a:tailEnd/>
            </a:ln>
          </p:spPr>
          <p:txBody>
            <a:bodyPr wrap="none" anchor="ctr"/>
            <a:lstStyle/>
            <a:p>
              <a:endParaRPr lang="pt-BR"/>
            </a:p>
          </p:txBody>
        </p:sp>
        <p:sp>
          <p:nvSpPr>
            <p:cNvPr id="17439" name="Line 52"/>
            <p:cNvSpPr>
              <a:spLocks noChangeShapeType="1"/>
            </p:cNvSpPr>
            <p:nvPr/>
          </p:nvSpPr>
          <p:spPr bwMode="auto">
            <a:xfrm>
              <a:off x="2015" y="2321"/>
              <a:ext cx="1728" cy="0"/>
            </a:xfrm>
            <a:prstGeom prst="line">
              <a:avLst/>
            </a:prstGeom>
            <a:noFill/>
            <a:ln w="28575">
              <a:solidFill>
                <a:srgbClr val="33CC33"/>
              </a:solidFill>
              <a:round/>
              <a:headEnd/>
              <a:tailEnd/>
            </a:ln>
          </p:spPr>
          <p:txBody>
            <a:bodyPr wrap="none" anchor="ctr"/>
            <a:lstStyle/>
            <a:p>
              <a:endParaRPr lang="pt-BR"/>
            </a:p>
          </p:txBody>
        </p:sp>
        <p:sp>
          <p:nvSpPr>
            <p:cNvPr id="17440" name="Line 53"/>
            <p:cNvSpPr>
              <a:spLocks noChangeShapeType="1"/>
            </p:cNvSpPr>
            <p:nvPr/>
          </p:nvSpPr>
          <p:spPr bwMode="auto">
            <a:xfrm>
              <a:off x="2014" y="2487"/>
              <a:ext cx="1728" cy="0"/>
            </a:xfrm>
            <a:prstGeom prst="line">
              <a:avLst/>
            </a:prstGeom>
            <a:noFill/>
            <a:ln w="28575">
              <a:solidFill>
                <a:srgbClr val="33CC33"/>
              </a:solidFill>
              <a:round/>
              <a:headEnd/>
              <a:tailEnd/>
            </a:ln>
          </p:spPr>
          <p:txBody>
            <a:bodyPr wrap="none" anchor="ctr"/>
            <a:lstStyle/>
            <a:p>
              <a:endParaRPr lang="pt-BR"/>
            </a:p>
          </p:txBody>
        </p:sp>
        <p:sp>
          <p:nvSpPr>
            <p:cNvPr id="17441" name="Line 54"/>
            <p:cNvSpPr>
              <a:spLocks noChangeShapeType="1"/>
            </p:cNvSpPr>
            <p:nvPr/>
          </p:nvSpPr>
          <p:spPr bwMode="auto">
            <a:xfrm>
              <a:off x="2013" y="2653"/>
              <a:ext cx="1728" cy="0"/>
            </a:xfrm>
            <a:prstGeom prst="line">
              <a:avLst/>
            </a:prstGeom>
            <a:noFill/>
            <a:ln w="28575">
              <a:solidFill>
                <a:srgbClr val="33CC33"/>
              </a:solidFill>
              <a:round/>
              <a:headEnd/>
              <a:tailEnd/>
            </a:ln>
          </p:spPr>
          <p:txBody>
            <a:bodyPr wrap="none" anchor="ctr"/>
            <a:lstStyle/>
            <a:p>
              <a:endParaRPr lang="pt-BR"/>
            </a:p>
          </p:txBody>
        </p:sp>
        <p:sp>
          <p:nvSpPr>
            <p:cNvPr id="17442" name="Line 55"/>
            <p:cNvSpPr>
              <a:spLocks noChangeShapeType="1"/>
            </p:cNvSpPr>
            <p:nvPr/>
          </p:nvSpPr>
          <p:spPr bwMode="auto">
            <a:xfrm>
              <a:off x="2017" y="2802"/>
              <a:ext cx="1728" cy="0"/>
            </a:xfrm>
            <a:prstGeom prst="line">
              <a:avLst/>
            </a:prstGeom>
            <a:noFill/>
            <a:ln w="28575">
              <a:solidFill>
                <a:srgbClr val="33CC33"/>
              </a:solidFill>
              <a:round/>
              <a:headEnd/>
              <a:tailEnd/>
            </a:ln>
          </p:spPr>
          <p:txBody>
            <a:bodyPr wrap="none" anchor="ctr"/>
            <a:lstStyle/>
            <a:p>
              <a:endParaRPr lang="pt-BR"/>
            </a:p>
          </p:txBody>
        </p:sp>
        <p:sp>
          <p:nvSpPr>
            <p:cNvPr id="17443" name="Line 56"/>
            <p:cNvSpPr>
              <a:spLocks noChangeShapeType="1"/>
            </p:cNvSpPr>
            <p:nvPr/>
          </p:nvSpPr>
          <p:spPr bwMode="auto">
            <a:xfrm>
              <a:off x="2016" y="2976"/>
              <a:ext cx="1728" cy="0"/>
            </a:xfrm>
            <a:prstGeom prst="line">
              <a:avLst/>
            </a:prstGeom>
            <a:noFill/>
            <a:ln w="28575">
              <a:solidFill>
                <a:srgbClr val="33CC33"/>
              </a:solidFill>
              <a:round/>
              <a:headEnd/>
              <a:tailEnd/>
            </a:ln>
          </p:spPr>
          <p:txBody>
            <a:bodyPr wrap="none" anchor="ctr"/>
            <a:lstStyle/>
            <a:p>
              <a:endParaRPr lang="pt-BR"/>
            </a:p>
          </p:txBody>
        </p:sp>
        <p:sp>
          <p:nvSpPr>
            <p:cNvPr id="17444" name="Line 57"/>
            <p:cNvSpPr>
              <a:spLocks noChangeShapeType="1"/>
            </p:cNvSpPr>
            <p:nvPr/>
          </p:nvSpPr>
          <p:spPr bwMode="auto">
            <a:xfrm>
              <a:off x="2021" y="1344"/>
              <a:ext cx="0" cy="1632"/>
            </a:xfrm>
            <a:prstGeom prst="line">
              <a:avLst/>
            </a:prstGeom>
            <a:noFill/>
            <a:ln w="28575">
              <a:solidFill>
                <a:srgbClr val="33CC33"/>
              </a:solidFill>
              <a:round/>
              <a:headEnd/>
              <a:tailEnd/>
            </a:ln>
          </p:spPr>
          <p:txBody>
            <a:bodyPr wrap="none" anchor="ctr"/>
            <a:lstStyle/>
            <a:p>
              <a:endParaRPr lang="pt-BR"/>
            </a:p>
          </p:txBody>
        </p:sp>
        <p:sp>
          <p:nvSpPr>
            <p:cNvPr id="17445" name="Line 58"/>
            <p:cNvSpPr>
              <a:spLocks noChangeShapeType="1"/>
            </p:cNvSpPr>
            <p:nvPr/>
          </p:nvSpPr>
          <p:spPr bwMode="auto">
            <a:xfrm>
              <a:off x="2187" y="1347"/>
              <a:ext cx="0" cy="1632"/>
            </a:xfrm>
            <a:prstGeom prst="line">
              <a:avLst/>
            </a:prstGeom>
            <a:noFill/>
            <a:ln w="28575">
              <a:solidFill>
                <a:srgbClr val="33CC33"/>
              </a:solidFill>
              <a:round/>
              <a:headEnd/>
              <a:tailEnd/>
            </a:ln>
          </p:spPr>
          <p:txBody>
            <a:bodyPr wrap="none" anchor="ctr"/>
            <a:lstStyle/>
            <a:p>
              <a:endParaRPr lang="pt-BR"/>
            </a:p>
          </p:txBody>
        </p:sp>
        <p:sp>
          <p:nvSpPr>
            <p:cNvPr id="17446" name="Line 59"/>
            <p:cNvSpPr>
              <a:spLocks noChangeShapeType="1"/>
            </p:cNvSpPr>
            <p:nvPr/>
          </p:nvSpPr>
          <p:spPr bwMode="auto">
            <a:xfrm>
              <a:off x="2349" y="1351"/>
              <a:ext cx="0" cy="1632"/>
            </a:xfrm>
            <a:prstGeom prst="line">
              <a:avLst/>
            </a:prstGeom>
            <a:noFill/>
            <a:ln w="28575">
              <a:solidFill>
                <a:srgbClr val="33CC33"/>
              </a:solidFill>
              <a:round/>
              <a:headEnd/>
              <a:tailEnd/>
            </a:ln>
          </p:spPr>
          <p:txBody>
            <a:bodyPr wrap="none" anchor="ctr"/>
            <a:lstStyle/>
            <a:p>
              <a:endParaRPr lang="pt-BR"/>
            </a:p>
          </p:txBody>
        </p:sp>
        <p:sp>
          <p:nvSpPr>
            <p:cNvPr id="17447" name="Line 60"/>
            <p:cNvSpPr>
              <a:spLocks noChangeShapeType="1"/>
            </p:cNvSpPr>
            <p:nvPr/>
          </p:nvSpPr>
          <p:spPr bwMode="auto">
            <a:xfrm>
              <a:off x="2529" y="1341"/>
              <a:ext cx="0" cy="1632"/>
            </a:xfrm>
            <a:prstGeom prst="line">
              <a:avLst/>
            </a:prstGeom>
            <a:noFill/>
            <a:ln w="28575">
              <a:solidFill>
                <a:srgbClr val="33CC33"/>
              </a:solidFill>
              <a:round/>
              <a:headEnd/>
              <a:tailEnd/>
            </a:ln>
          </p:spPr>
          <p:txBody>
            <a:bodyPr wrap="none" anchor="ctr"/>
            <a:lstStyle/>
            <a:p>
              <a:endParaRPr lang="pt-BR"/>
            </a:p>
          </p:txBody>
        </p:sp>
        <p:sp>
          <p:nvSpPr>
            <p:cNvPr id="17448" name="Line 61"/>
            <p:cNvSpPr>
              <a:spLocks noChangeShapeType="1"/>
            </p:cNvSpPr>
            <p:nvPr/>
          </p:nvSpPr>
          <p:spPr bwMode="auto">
            <a:xfrm>
              <a:off x="2695" y="1345"/>
              <a:ext cx="0" cy="1632"/>
            </a:xfrm>
            <a:prstGeom prst="line">
              <a:avLst/>
            </a:prstGeom>
            <a:noFill/>
            <a:ln w="28575">
              <a:solidFill>
                <a:srgbClr val="33CC33"/>
              </a:solidFill>
              <a:round/>
              <a:headEnd/>
              <a:tailEnd/>
            </a:ln>
          </p:spPr>
          <p:txBody>
            <a:bodyPr wrap="none" anchor="ctr"/>
            <a:lstStyle/>
            <a:p>
              <a:endParaRPr lang="pt-BR"/>
            </a:p>
          </p:txBody>
        </p:sp>
        <p:sp>
          <p:nvSpPr>
            <p:cNvPr id="17449" name="Line 62"/>
            <p:cNvSpPr>
              <a:spLocks noChangeShapeType="1"/>
            </p:cNvSpPr>
            <p:nvPr/>
          </p:nvSpPr>
          <p:spPr bwMode="auto">
            <a:xfrm>
              <a:off x="2862" y="1344"/>
              <a:ext cx="0" cy="1632"/>
            </a:xfrm>
            <a:prstGeom prst="line">
              <a:avLst/>
            </a:prstGeom>
            <a:noFill/>
            <a:ln w="28575">
              <a:solidFill>
                <a:srgbClr val="33CC33"/>
              </a:solidFill>
              <a:round/>
              <a:headEnd/>
              <a:tailEnd/>
            </a:ln>
          </p:spPr>
          <p:txBody>
            <a:bodyPr wrap="none" anchor="ctr"/>
            <a:lstStyle/>
            <a:p>
              <a:endParaRPr lang="pt-BR"/>
            </a:p>
          </p:txBody>
        </p:sp>
        <p:sp>
          <p:nvSpPr>
            <p:cNvPr id="17450" name="Line 63"/>
            <p:cNvSpPr>
              <a:spLocks noChangeShapeType="1"/>
            </p:cNvSpPr>
            <p:nvPr/>
          </p:nvSpPr>
          <p:spPr bwMode="auto">
            <a:xfrm>
              <a:off x="3041" y="1356"/>
              <a:ext cx="0" cy="1632"/>
            </a:xfrm>
            <a:prstGeom prst="line">
              <a:avLst/>
            </a:prstGeom>
            <a:noFill/>
            <a:ln w="28575">
              <a:solidFill>
                <a:srgbClr val="33CC33"/>
              </a:solidFill>
              <a:round/>
              <a:headEnd/>
              <a:tailEnd/>
            </a:ln>
          </p:spPr>
          <p:txBody>
            <a:bodyPr wrap="none" anchor="ctr"/>
            <a:lstStyle/>
            <a:p>
              <a:endParaRPr lang="pt-BR"/>
            </a:p>
          </p:txBody>
        </p:sp>
        <p:sp>
          <p:nvSpPr>
            <p:cNvPr id="17451" name="Line 64"/>
            <p:cNvSpPr>
              <a:spLocks noChangeShapeType="1"/>
            </p:cNvSpPr>
            <p:nvPr/>
          </p:nvSpPr>
          <p:spPr bwMode="auto">
            <a:xfrm>
              <a:off x="3207" y="1346"/>
              <a:ext cx="0" cy="1632"/>
            </a:xfrm>
            <a:prstGeom prst="line">
              <a:avLst/>
            </a:prstGeom>
            <a:noFill/>
            <a:ln w="28575">
              <a:solidFill>
                <a:srgbClr val="33CC33"/>
              </a:solidFill>
              <a:round/>
              <a:headEnd/>
              <a:tailEnd/>
            </a:ln>
          </p:spPr>
          <p:txBody>
            <a:bodyPr wrap="none" anchor="ctr"/>
            <a:lstStyle/>
            <a:p>
              <a:endParaRPr lang="pt-BR"/>
            </a:p>
          </p:txBody>
        </p:sp>
        <p:sp>
          <p:nvSpPr>
            <p:cNvPr id="17452" name="Line 65"/>
            <p:cNvSpPr>
              <a:spLocks noChangeShapeType="1"/>
            </p:cNvSpPr>
            <p:nvPr/>
          </p:nvSpPr>
          <p:spPr bwMode="auto">
            <a:xfrm>
              <a:off x="3374" y="1350"/>
              <a:ext cx="0" cy="1632"/>
            </a:xfrm>
            <a:prstGeom prst="line">
              <a:avLst/>
            </a:prstGeom>
            <a:noFill/>
            <a:ln w="28575">
              <a:solidFill>
                <a:srgbClr val="33CC33"/>
              </a:solidFill>
              <a:round/>
              <a:headEnd/>
              <a:tailEnd/>
            </a:ln>
          </p:spPr>
          <p:txBody>
            <a:bodyPr wrap="none" anchor="ctr"/>
            <a:lstStyle/>
            <a:p>
              <a:endParaRPr lang="pt-BR"/>
            </a:p>
          </p:txBody>
        </p:sp>
        <p:sp>
          <p:nvSpPr>
            <p:cNvPr id="17453" name="Line 66"/>
            <p:cNvSpPr>
              <a:spLocks noChangeShapeType="1"/>
            </p:cNvSpPr>
            <p:nvPr/>
          </p:nvSpPr>
          <p:spPr bwMode="auto">
            <a:xfrm>
              <a:off x="3554" y="1341"/>
              <a:ext cx="0" cy="1632"/>
            </a:xfrm>
            <a:prstGeom prst="line">
              <a:avLst/>
            </a:prstGeom>
            <a:noFill/>
            <a:ln w="28575">
              <a:solidFill>
                <a:srgbClr val="33CC33"/>
              </a:solidFill>
              <a:round/>
              <a:headEnd/>
              <a:tailEnd/>
            </a:ln>
          </p:spPr>
          <p:txBody>
            <a:bodyPr wrap="none" anchor="ctr"/>
            <a:lstStyle/>
            <a:p>
              <a:endParaRPr lang="pt-BR"/>
            </a:p>
          </p:txBody>
        </p:sp>
        <p:sp>
          <p:nvSpPr>
            <p:cNvPr id="17454" name="Line 67"/>
            <p:cNvSpPr>
              <a:spLocks noChangeShapeType="1"/>
            </p:cNvSpPr>
            <p:nvPr/>
          </p:nvSpPr>
          <p:spPr bwMode="auto">
            <a:xfrm>
              <a:off x="3734" y="1348"/>
              <a:ext cx="0" cy="1632"/>
            </a:xfrm>
            <a:prstGeom prst="line">
              <a:avLst/>
            </a:prstGeom>
            <a:noFill/>
            <a:ln w="28575">
              <a:solidFill>
                <a:srgbClr val="33CC33"/>
              </a:solidFill>
              <a:round/>
              <a:headEnd/>
              <a:tailEnd/>
            </a:ln>
          </p:spPr>
          <p:txBody>
            <a:bodyPr wrap="none" anchor="ctr"/>
            <a:lstStyle/>
            <a:p>
              <a:endParaRPr lang="pt-BR"/>
            </a:p>
          </p:txBody>
        </p:sp>
      </p:grpSp>
      <p:sp>
        <p:nvSpPr>
          <p:cNvPr id="17412" name="Line 68"/>
          <p:cNvSpPr>
            <a:spLocks noChangeShapeType="1"/>
          </p:cNvSpPr>
          <p:nvPr/>
        </p:nvSpPr>
        <p:spPr bwMode="auto">
          <a:xfrm>
            <a:off x="2971800" y="2362200"/>
            <a:ext cx="0" cy="2057400"/>
          </a:xfrm>
          <a:prstGeom prst="line">
            <a:avLst/>
          </a:prstGeom>
          <a:noFill/>
          <a:ln w="9525">
            <a:solidFill>
              <a:schemeClr val="tx1"/>
            </a:solidFill>
            <a:round/>
            <a:headEnd type="triangle" w="med" len="med"/>
            <a:tailEnd/>
          </a:ln>
        </p:spPr>
        <p:txBody>
          <a:bodyPr wrap="none" anchor="ctr"/>
          <a:lstStyle/>
          <a:p>
            <a:endParaRPr lang="pt-BR"/>
          </a:p>
        </p:txBody>
      </p:sp>
      <p:sp>
        <p:nvSpPr>
          <p:cNvPr id="17413" name="Text Box 69"/>
          <p:cNvSpPr txBox="1">
            <a:spLocks noChangeArrowheads="1"/>
          </p:cNvSpPr>
          <p:nvPr/>
        </p:nvSpPr>
        <p:spPr bwMode="auto">
          <a:xfrm>
            <a:off x="1311275" y="2708275"/>
            <a:ext cx="1508125" cy="822325"/>
          </a:xfrm>
          <a:prstGeom prst="rect">
            <a:avLst/>
          </a:prstGeom>
          <a:noFill/>
          <a:ln w="9525">
            <a:noFill/>
            <a:miter lim="800000"/>
            <a:headEnd/>
            <a:tailEnd/>
          </a:ln>
        </p:spPr>
        <p:txBody>
          <a:bodyPr>
            <a:spAutoFit/>
          </a:bodyPr>
          <a:lstStyle/>
          <a:p>
            <a:pPr algn="ctr"/>
            <a:r>
              <a:rPr lang="en-US"/>
              <a:t>Número de Linhas</a:t>
            </a:r>
          </a:p>
        </p:txBody>
      </p:sp>
      <p:sp>
        <p:nvSpPr>
          <p:cNvPr id="17414" name="Line 70"/>
          <p:cNvSpPr>
            <a:spLocks noChangeShapeType="1"/>
          </p:cNvSpPr>
          <p:nvPr/>
        </p:nvSpPr>
        <p:spPr bwMode="auto">
          <a:xfrm>
            <a:off x="3276600" y="4953000"/>
            <a:ext cx="2514600" cy="0"/>
          </a:xfrm>
          <a:prstGeom prst="line">
            <a:avLst/>
          </a:prstGeom>
          <a:noFill/>
          <a:ln w="9525">
            <a:solidFill>
              <a:schemeClr val="tx1"/>
            </a:solidFill>
            <a:round/>
            <a:headEnd/>
            <a:tailEnd type="triangle" w="med" len="med"/>
          </a:ln>
        </p:spPr>
        <p:txBody>
          <a:bodyPr wrap="none" anchor="ctr"/>
          <a:lstStyle/>
          <a:p>
            <a:endParaRPr lang="pt-BR"/>
          </a:p>
        </p:txBody>
      </p:sp>
      <p:sp>
        <p:nvSpPr>
          <p:cNvPr id="17415" name="Text Box 71"/>
          <p:cNvSpPr txBox="1">
            <a:spLocks noChangeArrowheads="1"/>
          </p:cNvSpPr>
          <p:nvPr/>
        </p:nvSpPr>
        <p:spPr bwMode="auto">
          <a:xfrm>
            <a:off x="3276600" y="4953000"/>
            <a:ext cx="2620963" cy="457200"/>
          </a:xfrm>
          <a:prstGeom prst="rect">
            <a:avLst/>
          </a:prstGeom>
          <a:noFill/>
          <a:ln w="9525">
            <a:noFill/>
            <a:miter lim="800000"/>
            <a:headEnd/>
            <a:tailEnd/>
          </a:ln>
        </p:spPr>
        <p:txBody>
          <a:bodyPr wrap="none">
            <a:spAutoFit/>
          </a:bodyPr>
          <a:lstStyle/>
          <a:p>
            <a:r>
              <a:rPr lang="en-US"/>
              <a:t>Número de Colunas</a:t>
            </a:r>
          </a:p>
        </p:txBody>
      </p:sp>
      <p:sp>
        <p:nvSpPr>
          <p:cNvPr id="17416" name="Line 72"/>
          <p:cNvSpPr>
            <a:spLocks noChangeShapeType="1"/>
          </p:cNvSpPr>
          <p:nvPr/>
        </p:nvSpPr>
        <p:spPr bwMode="auto">
          <a:xfrm>
            <a:off x="3200400" y="4572000"/>
            <a:ext cx="0" cy="152400"/>
          </a:xfrm>
          <a:prstGeom prst="line">
            <a:avLst/>
          </a:prstGeom>
          <a:noFill/>
          <a:ln w="28575">
            <a:solidFill>
              <a:srgbClr val="FF0000"/>
            </a:solidFill>
            <a:round/>
            <a:headEnd/>
            <a:tailEnd/>
          </a:ln>
        </p:spPr>
        <p:txBody>
          <a:bodyPr wrap="none" anchor="ctr"/>
          <a:lstStyle/>
          <a:p>
            <a:endParaRPr lang="pt-BR"/>
          </a:p>
        </p:txBody>
      </p:sp>
      <p:sp>
        <p:nvSpPr>
          <p:cNvPr id="17417" name="Line 73"/>
          <p:cNvSpPr>
            <a:spLocks noChangeShapeType="1"/>
          </p:cNvSpPr>
          <p:nvPr/>
        </p:nvSpPr>
        <p:spPr bwMode="auto">
          <a:xfrm>
            <a:off x="3124200" y="4648200"/>
            <a:ext cx="152400" cy="0"/>
          </a:xfrm>
          <a:prstGeom prst="line">
            <a:avLst/>
          </a:prstGeom>
          <a:noFill/>
          <a:ln w="28575">
            <a:solidFill>
              <a:srgbClr val="FF0000"/>
            </a:solidFill>
            <a:round/>
            <a:headEnd/>
            <a:tailEnd/>
          </a:ln>
        </p:spPr>
        <p:txBody>
          <a:bodyPr wrap="none" anchor="ctr"/>
          <a:lstStyle/>
          <a:p>
            <a:endParaRPr lang="pt-BR"/>
          </a:p>
        </p:txBody>
      </p:sp>
      <p:sp>
        <p:nvSpPr>
          <p:cNvPr id="17418" name="Text Box 74"/>
          <p:cNvSpPr txBox="1">
            <a:spLocks noChangeArrowheads="1"/>
          </p:cNvSpPr>
          <p:nvPr/>
        </p:nvSpPr>
        <p:spPr bwMode="auto">
          <a:xfrm>
            <a:off x="2362200" y="4572000"/>
            <a:ext cx="904875" cy="457200"/>
          </a:xfrm>
          <a:prstGeom prst="rect">
            <a:avLst/>
          </a:prstGeom>
          <a:noFill/>
          <a:ln w="9525">
            <a:noFill/>
            <a:miter lim="800000"/>
            <a:headEnd/>
            <a:tailEnd/>
          </a:ln>
        </p:spPr>
        <p:txBody>
          <a:bodyPr wrap="none">
            <a:spAutoFit/>
          </a:bodyPr>
          <a:lstStyle/>
          <a:p>
            <a:r>
              <a:rPr lang="en-US">
                <a:solidFill>
                  <a:srgbClr val="FF0000"/>
                </a:solidFill>
              </a:rPr>
              <a:t>(X,Y)</a:t>
            </a:r>
            <a:endParaRPr lang="en-US"/>
          </a:p>
        </p:txBody>
      </p:sp>
      <p:sp>
        <p:nvSpPr>
          <p:cNvPr id="17419" name="Line 75"/>
          <p:cNvSpPr>
            <a:spLocks noChangeShapeType="1"/>
          </p:cNvSpPr>
          <p:nvPr/>
        </p:nvSpPr>
        <p:spPr bwMode="auto">
          <a:xfrm>
            <a:off x="5957888" y="2316163"/>
            <a:ext cx="228600" cy="0"/>
          </a:xfrm>
          <a:prstGeom prst="line">
            <a:avLst/>
          </a:prstGeom>
          <a:noFill/>
          <a:ln w="28575">
            <a:solidFill>
              <a:schemeClr val="accent2"/>
            </a:solidFill>
            <a:round/>
            <a:headEnd/>
            <a:tailEnd/>
          </a:ln>
        </p:spPr>
        <p:txBody>
          <a:bodyPr wrap="none" anchor="ctr"/>
          <a:lstStyle/>
          <a:p>
            <a:endParaRPr lang="pt-BR"/>
          </a:p>
        </p:txBody>
      </p:sp>
      <p:sp>
        <p:nvSpPr>
          <p:cNvPr id="17420" name="Line 76"/>
          <p:cNvSpPr>
            <a:spLocks noChangeShapeType="1"/>
          </p:cNvSpPr>
          <p:nvPr/>
        </p:nvSpPr>
        <p:spPr bwMode="auto">
          <a:xfrm>
            <a:off x="5967413" y="2052638"/>
            <a:ext cx="228600" cy="0"/>
          </a:xfrm>
          <a:prstGeom prst="line">
            <a:avLst/>
          </a:prstGeom>
          <a:noFill/>
          <a:ln w="28575">
            <a:solidFill>
              <a:schemeClr val="accent2"/>
            </a:solidFill>
            <a:round/>
            <a:headEnd/>
            <a:tailEnd/>
          </a:ln>
        </p:spPr>
        <p:txBody>
          <a:bodyPr wrap="none" anchor="ctr"/>
          <a:lstStyle/>
          <a:p>
            <a:endParaRPr lang="pt-BR"/>
          </a:p>
        </p:txBody>
      </p:sp>
      <p:sp>
        <p:nvSpPr>
          <p:cNvPr id="17421" name="Line 77"/>
          <p:cNvSpPr>
            <a:spLocks noChangeShapeType="1"/>
          </p:cNvSpPr>
          <p:nvPr/>
        </p:nvSpPr>
        <p:spPr bwMode="auto">
          <a:xfrm rot="-5400000">
            <a:off x="5530850" y="1917700"/>
            <a:ext cx="228600" cy="0"/>
          </a:xfrm>
          <a:prstGeom prst="line">
            <a:avLst/>
          </a:prstGeom>
          <a:noFill/>
          <a:ln w="28575">
            <a:solidFill>
              <a:schemeClr val="accent2"/>
            </a:solidFill>
            <a:round/>
            <a:headEnd/>
            <a:tailEnd/>
          </a:ln>
        </p:spPr>
        <p:txBody>
          <a:bodyPr wrap="none" anchor="ctr"/>
          <a:lstStyle/>
          <a:p>
            <a:endParaRPr lang="pt-BR"/>
          </a:p>
        </p:txBody>
      </p:sp>
      <p:sp>
        <p:nvSpPr>
          <p:cNvPr id="17422" name="Line 78"/>
          <p:cNvSpPr>
            <a:spLocks noChangeShapeType="1"/>
          </p:cNvSpPr>
          <p:nvPr/>
        </p:nvSpPr>
        <p:spPr bwMode="auto">
          <a:xfrm rot="-5400000">
            <a:off x="5813425" y="1920875"/>
            <a:ext cx="228600" cy="0"/>
          </a:xfrm>
          <a:prstGeom prst="line">
            <a:avLst/>
          </a:prstGeom>
          <a:noFill/>
          <a:ln w="28575">
            <a:solidFill>
              <a:schemeClr val="accent2"/>
            </a:solidFill>
            <a:round/>
            <a:headEnd/>
            <a:tailEnd/>
          </a:ln>
        </p:spPr>
        <p:txBody>
          <a:bodyPr wrap="none" anchor="ctr"/>
          <a:lstStyle/>
          <a:p>
            <a:endParaRPr lang="pt-BR"/>
          </a:p>
        </p:txBody>
      </p:sp>
      <p:sp>
        <p:nvSpPr>
          <p:cNvPr id="17423" name="Line 79"/>
          <p:cNvSpPr>
            <a:spLocks noChangeShapeType="1"/>
          </p:cNvSpPr>
          <p:nvPr/>
        </p:nvSpPr>
        <p:spPr bwMode="auto">
          <a:xfrm flipV="1">
            <a:off x="5626100" y="1905000"/>
            <a:ext cx="295275" cy="4763"/>
          </a:xfrm>
          <a:prstGeom prst="line">
            <a:avLst/>
          </a:prstGeom>
          <a:noFill/>
          <a:ln w="9525">
            <a:solidFill>
              <a:schemeClr val="accent2"/>
            </a:solidFill>
            <a:round/>
            <a:headEnd type="triangle" w="med" len="med"/>
            <a:tailEnd type="triangle" w="med" len="med"/>
          </a:ln>
        </p:spPr>
        <p:txBody>
          <a:bodyPr wrap="none" anchor="ctr"/>
          <a:lstStyle/>
          <a:p>
            <a:endParaRPr lang="pt-BR"/>
          </a:p>
        </p:txBody>
      </p:sp>
      <p:sp>
        <p:nvSpPr>
          <p:cNvPr id="17424" name="Line 80"/>
          <p:cNvSpPr>
            <a:spLocks noChangeShapeType="1"/>
          </p:cNvSpPr>
          <p:nvPr/>
        </p:nvSpPr>
        <p:spPr bwMode="auto">
          <a:xfrm rot="-5400000">
            <a:off x="5943600" y="2182813"/>
            <a:ext cx="250825" cy="0"/>
          </a:xfrm>
          <a:prstGeom prst="line">
            <a:avLst/>
          </a:prstGeom>
          <a:noFill/>
          <a:ln w="9525">
            <a:solidFill>
              <a:schemeClr val="accent2"/>
            </a:solidFill>
            <a:round/>
            <a:headEnd type="triangle" w="med" len="med"/>
            <a:tailEnd type="triangle" w="med" len="med"/>
          </a:ln>
        </p:spPr>
        <p:txBody>
          <a:bodyPr wrap="none" anchor="ctr"/>
          <a:lstStyle/>
          <a:p>
            <a:endParaRPr lang="pt-BR"/>
          </a:p>
        </p:txBody>
      </p:sp>
      <p:sp>
        <p:nvSpPr>
          <p:cNvPr id="17425" name="Text Box 81"/>
          <p:cNvSpPr txBox="1">
            <a:spLocks noChangeArrowheads="1"/>
          </p:cNvSpPr>
          <p:nvPr/>
        </p:nvSpPr>
        <p:spPr bwMode="auto">
          <a:xfrm>
            <a:off x="5969000" y="1562100"/>
            <a:ext cx="2498725" cy="457200"/>
          </a:xfrm>
          <a:prstGeom prst="rect">
            <a:avLst/>
          </a:prstGeom>
          <a:noFill/>
          <a:ln w="9525">
            <a:noFill/>
            <a:miter lim="800000"/>
            <a:headEnd/>
            <a:tailEnd/>
          </a:ln>
        </p:spPr>
        <p:txBody>
          <a:bodyPr wrap="none">
            <a:spAutoFit/>
          </a:bodyPr>
          <a:lstStyle/>
          <a:p>
            <a:r>
              <a:rPr lang="en-US">
                <a:solidFill>
                  <a:schemeClr val="accent2"/>
                </a:solidFill>
              </a:rPr>
              <a:t>Tamanho da célula</a:t>
            </a:r>
          </a:p>
        </p:txBody>
      </p:sp>
      <p:sp>
        <p:nvSpPr>
          <p:cNvPr id="17426" name="Rectangle 82" descr="Wide downward diagonal"/>
          <p:cNvSpPr>
            <a:spLocks noChangeArrowheads="1"/>
          </p:cNvSpPr>
          <p:nvPr/>
        </p:nvSpPr>
        <p:spPr bwMode="auto">
          <a:xfrm>
            <a:off x="5662613" y="4148138"/>
            <a:ext cx="247650" cy="214312"/>
          </a:xfrm>
          <a:prstGeom prst="rect">
            <a:avLst/>
          </a:prstGeom>
          <a:pattFill prst="wdDnDiag">
            <a:fgClr>
              <a:srgbClr val="FF6600"/>
            </a:fgClr>
            <a:bgClr>
              <a:srgbClr val="FFFFFF"/>
            </a:bgClr>
          </a:pattFill>
          <a:ln w="9525">
            <a:noFill/>
            <a:miter lim="800000"/>
            <a:headEnd/>
            <a:tailEnd/>
          </a:ln>
        </p:spPr>
        <p:txBody>
          <a:bodyPr wrap="none" anchor="ctr"/>
          <a:lstStyle/>
          <a:p>
            <a:endParaRPr lang="pt-BR"/>
          </a:p>
        </p:txBody>
      </p:sp>
      <p:sp>
        <p:nvSpPr>
          <p:cNvPr id="17427" name="Text Box 83"/>
          <p:cNvSpPr txBox="1">
            <a:spLocks noChangeArrowheads="1"/>
          </p:cNvSpPr>
          <p:nvPr/>
        </p:nvSpPr>
        <p:spPr bwMode="auto">
          <a:xfrm>
            <a:off x="5867400" y="4038600"/>
            <a:ext cx="1473200" cy="457200"/>
          </a:xfrm>
          <a:prstGeom prst="rect">
            <a:avLst/>
          </a:prstGeom>
          <a:noFill/>
          <a:ln w="9525">
            <a:noFill/>
            <a:miter lim="800000"/>
            <a:headEnd/>
            <a:tailEnd/>
          </a:ln>
        </p:spPr>
        <p:txBody>
          <a:bodyPr wrap="none">
            <a:spAutoFit/>
          </a:bodyPr>
          <a:lstStyle/>
          <a:p>
            <a:r>
              <a:rPr lang="en-US">
                <a:solidFill>
                  <a:srgbClr val="FF6600"/>
                </a:solidFill>
              </a:rPr>
              <a:t>NODATA</a:t>
            </a:r>
            <a:endParaRPr lang="en-US"/>
          </a:p>
        </p:txBody>
      </p:sp>
      <p:sp>
        <p:nvSpPr>
          <p:cNvPr id="17428" name="Rectangle 84"/>
          <p:cNvSpPr>
            <a:spLocks noChangeArrowheads="1"/>
          </p:cNvSpPr>
          <p:nvPr/>
        </p:nvSpPr>
        <p:spPr bwMode="auto">
          <a:xfrm>
            <a:off x="1752600" y="5791200"/>
            <a:ext cx="5900738" cy="457200"/>
          </a:xfrm>
          <a:prstGeom prst="rect">
            <a:avLst/>
          </a:prstGeom>
          <a:noFill/>
          <a:ln w="9525">
            <a:noFill/>
            <a:miter lim="800000"/>
            <a:headEnd/>
            <a:tailEnd/>
          </a:ln>
        </p:spPr>
        <p:txBody>
          <a:bodyPr wrap="none">
            <a:spAutoFit/>
          </a:bodyPr>
          <a:lstStyle/>
          <a:p>
            <a:r>
              <a:rPr lang="en-US">
                <a:latin typeface="Tahoma" pitchFamily="34" charset="0"/>
              </a:rPr>
              <a:t>Definição de uma malha (grid) em um SIG</a:t>
            </a:r>
            <a:endParaRPr lang="en-US">
              <a:solidFill>
                <a:srgbClr val="33CC33"/>
              </a:solidFill>
            </a:endParaRPr>
          </a:p>
        </p:txBody>
      </p:sp>
      <p:sp>
        <p:nvSpPr>
          <p:cNvPr id="17429" name="Text Box 85"/>
          <p:cNvSpPr txBox="1">
            <a:spLocks noChangeArrowheads="1"/>
          </p:cNvSpPr>
          <p:nvPr/>
        </p:nvSpPr>
        <p:spPr bwMode="auto">
          <a:xfrm>
            <a:off x="609600" y="1066800"/>
            <a:ext cx="1795463" cy="701675"/>
          </a:xfrm>
          <a:prstGeom prst="rect">
            <a:avLst/>
          </a:prstGeom>
          <a:noFill/>
          <a:ln w="9525">
            <a:noFill/>
            <a:miter lim="800000"/>
            <a:headEnd/>
            <a:tailEnd/>
          </a:ln>
        </p:spPr>
        <p:txBody>
          <a:bodyPr wrap="none">
            <a:spAutoFit/>
          </a:bodyPr>
          <a:lstStyle/>
          <a:p>
            <a:pPr algn="ctr"/>
            <a:r>
              <a:rPr lang="en-US" sz="2000">
                <a:solidFill>
                  <a:schemeClr val="accent2"/>
                </a:solidFill>
                <a:latin typeface="Tahoma" pitchFamily="34" charset="0"/>
              </a:rPr>
              <a:t>Célula origem </a:t>
            </a:r>
          </a:p>
          <a:p>
            <a:pPr algn="ctr"/>
            <a:r>
              <a:rPr lang="en-US" sz="2000">
                <a:solidFill>
                  <a:schemeClr val="accent2"/>
                </a:solidFill>
                <a:latin typeface="Tahoma" pitchFamily="34" charset="0"/>
              </a:rPr>
              <a:t>da matriz</a:t>
            </a:r>
          </a:p>
        </p:txBody>
      </p:sp>
      <p:sp>
        <p:nvSpPr>
          <p:cNvPr id="17430" name="Line 86"/>
          <p:cNvSpPr>
            <a:spLocks noChangeShapeType="1"/>
          </p:cNvSpPr>
          <p:nvPr/>
        </p:nvSpPr>
        <p:spPr bwMode="auto">
          <a:xfrm>
            <a:off x="2209800" y="1524000"/>
            <a:ext cx="914400" cy="457200"/>
          </a:xfrm>
          <a:prstGeom prst="line">
            <a:avLst/>
          </a:prstGeom>
          <a:noFill/>
          <a:ln w="19050">
            <a:solidFill>
              <a:schemeClr val="accent2"/>
            </a:solidFill>
            <a:round/>
            <a:headEnd/>
            <a:tailEnd type="triangle" w="med" len="med"/>
          </a:ln>
        </p:spPr>
        <p:txBody>
          <a:bodyPr wrap="none" anchor="ctr"/>
          <a:lstStyle/>
          <a:p>
            <a:endParaRPr lang="pt-BR"/>
          </a:p>
        </p:txBody>
      </p:sp>
      <p:sp>
        <p:nvSpPr>
          <p:cNvPr id="17431" name="Line 87"/>
          <p:cNvSpPr>
            <a:spLocks noChangeShapeType="1"/>
          </p:cNvSpPr>
          <p:nvPr/>
        </p:nvSpPr>
        <p:spPr bwMode="auto">
          <a:xfrm>
            <a:off x="3378200" y="2171700"/>
            <a:ext cx="1066800" cy="0"/>
          </a:xfrm>
          <a:prstGeom prst="line">
            <a:avLst/>
          </a:prstGeom>
          <a:noFill/>
          <a:ln w="9525">
            <a:solidFill>
              <a:schemeClr val="accent2"/>
            </a:solidFill>
            <a:prstDash val="dash"/>
            <a:round/>
            <a:headEnd/>
            <a:tailEnd type="triangle" w="med" len="med"/>
          </a:ln>
        </p:spPr>
        <p:txBody>
          <a:bodyPr wrap="none" anchor="ctr"/>
          <a:lstStyle/>
          <a:p>
            <a:endParaRPr lang="pt-BR"/>
          </a:p>
        </p:txBody>
      </p:sp>
      <p:sp>
        <p:nvSpPr>
          <p:cNvPr id="17432" name="Line 88"/>
          <p:cNvSpPr>
            <a:spLocks noChangeShapeType="1"/>
          </p:cNvSpPr>
          <p:nvPr/>
        </p:nvSpPr>
        <p:spPr bwMode="auto">
          <a:xfrm rot="16200000" flipH="1">
            <a:off x="2794000" y="2768600"/>
            <a:ext cx="1066800" cy="0"/>
          </a:xfrm>
          <a:prstGeom prst="line">
            <a:avLst/>
          </a:prstGeom>
          <a:noFill/>
          <a:ln w="9525">
            <a:solidFill>
              <a:schemeClr val="accent2"/>
            </a:solidFill>
            <a:prstDash val="dash"/>
            <a:round/>
            <a:headEnd/>
            <a:tailEnd type="triangle" w="med" len="med"/>
          </a:ln>
        </p:spPr>
        <p:txBody>
          <a:bodyPr wrap="none" anchor="ctr"/>
          <a:lstStyle/>
          <a:p>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609600"/>
            <a:ext cx="8458200" cy="1143000"/>
          </a:xfrm>
        </p:spPr>
        <p:txBody>
          <a:bodyPr/>
          <a:lstStyle/>
          <a:p>
            <a:r>
              <a:rPr lang="en-US" smtClean="0"/>
              <a:t>Representação Matricial de Pontos</a:t>
            </a:r>
          </a:p>
        </p:txBody>
      </p:sp>
      <p:graphicFrame>
        <p:nvGraphicFramePr>
          <p:cNvPr id="4098" name="Object 3"/>
          <p:cNvGraphicFramePr>
            <a:graphicFrameLocks noChangeAspect="1"/>
          </p:cNvGraphicFramePr>
          <p:nvPr/>
        </p:nvGraphicFramePr>
        <p:xfrm>
          <a:off x="1143000" y="2514600"/>
          <a:ext cx="7296150" cy="3243263"/>
        </p:xfrm>
        <a:graphic>
          <a:graphicData uri="http://schemas.openxmlformats.org/presentationml/2006/ole">
            <p:oleObj spid="_x0000_s4098" name="Picture" r:id="rId3" imgW="2553797" imgH="1136244" progId="Word.Picture.8">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457200"/>
            <a:ext cx="7772400" cy="1371600"/>
          </a:xfrm>
        </p:spPr>
        <p:txBody>
          <a:bodyPr/>
          <a:lstStyle/>
          <a:p>
            <a:r>
              <a:rPr lang="en-US" smtClean="0"/>
              <a:t>Representação de uma linha como uma seqüência de células</a:t>
            </a:r>
          </a:p>
        </p:txBody>
      </p:sp>
      <p:graphicFrame>
        <p:nvGraphicFramePr>
          <p:cNvPr id="5122" name="Object 3"/>
          <p:cNvGraphicFramePr>
            <a:graphicFrameLocks noChangeAspect="1"/>
          </p:cNvGraphicFramePr>
          <p:nvPr/>
        </p:nvGraphicFramePr>
        <p:xfrm>
          <a:off x="1143000" y="2503488"/>
          <a:ext cx="7239000" cy="3211512"/>
        </p:xfrm>
        <a:graphic>
          <a:graphicData uri="http://schemas.openxmlformats.org/presentationml/2006/ole">
            <p:oleObj spid="_x0000_s5122" name="Document" r:id="rId3" imgW="2541240" imgH="1123920" progId="Word.Documen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smtClean="0"/>
              <a:t>Representação de um polígono como uma zona de células</a:t>
            </a:r>
          </a:p>
        </p:txBody>
      </p:sp>
      <p:graphicFrame>
        <p:nvGraphicFramePr>
          <p:cNvPr id="6146" name="Object 3"/>
          <p:cNvGraphicFramePr>
            <a:graphicFrameLocks noChangeAspect="1"/>
          </p:cNvGraphicFramePr>
          <p:nvPr/>
        </p:nvGraphicFramePr>
        <p:xfrm>
          <a:off x="1447800" y="2895600"/>
          <a:ext cx="6781800" cy="3073400"/>
        </p:xfrm>
        <a:graphic>
          <a:graphicData uri="http://schemas.openxmlformats.org/presentationml/2006/ole">
            <p:oleObj spid="_x0000_s6146" name="Document" r:id="rId3" imgW="2543760" imgH="1152360" progId="Word.Document.8">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1371600"/>
          </a:xfrm>
        </p:spPr>
        <p:txBody>
          <a:bodyPr/>
          <a:lstStyle/>
          <a:p>
            <a:r>
              <a:rPr lang="en-US" smtClean="0"/>
              <a:t>Conexão da Tabela de Atributos a Representações Matriciais</a:t>
            </a:r>
          </a:p>
        </p:txBody>
      </p:sp>
      <p:grpSp>
        <p:nvGrpSpPr>
          <p:cNvPr id="18435" name="Group 7"/>
          <p:cNvGrpSpPr>
            <a:grpSpLocks/>
          </p:cNvGrpSpPr>
          <p:nvPr/>
        </p:nvGrpSpPr>
        <p:grpSpPr bwMode="auto">
          <a:xfrm>
            <a:off x="609600" y="2235200"/>
            <a:ext cx="8140700" cy="3665538"/>
            <a:chOff x="192" y="1584"/>
            <a:chExt cx="5128" cy="2309"/>
          </a:xfrm>
        </p:grpSpPr>
        <p:pic>
          <p:nvPicPr>
            <p:cNvPr id="18436" name="Picture 5" descr="D:\charles\Consultorias\Aneel\Gridp.bmp"/>
            <p:cNvPicPr>
              <a:picLocks noChangeAspect="1" noChangeArrowheads="1"/>
            </p:cNvPicPr>
            <p:nvPr/>
          </p:nvPicPr>
          <p:blipFill>
            <a:blip r:embed="rId2" cstate="print"/>
            <a:srcRect/>
            <a:stretch>
              <a:fillRect/>
            </a:stretch>
          </p:blipFill>
          <p:spPr bwMode="auto">
            <a:xfrm>
              <a:off x="192" y="1728"/>
              <a:ext cx="2285" cy="2165"/>
            </a:xfrm>
            <a:prstGeom prst="rect">
              <a:avLst/>
            </a:prstGeom>
            <a:noFill/>
            <a:ln w="9525">
              <a:noFill/>
              <a:miter lim="800000"/>
              <a:headEnd/>
              <a:tailEnd/>
            </a:ln>
          </p:spPr>
        </p:pic>
        <p:pic>
          <p:nvPicPr>
            <p:cNvPr id="18437" name="Picture 6" descr="D:\charles\Consultorias\Aneel\VAT.bmp"/>
            <p:cNvPicPr>
              <a:picLocks noChangeAspect="1" noChangeArrowheads="1"/>
            </p:cNvPicPr>
            <p:nvPr/>
          </p:nvPicPr>
          <p:blipFill>
            <a:blip r:embed="rId3" cstate="print"/>
            <a:srcRect/>
            <a:stretch>
              <a:fillRect/>
            </a:stretch>
          </p:blipFill>
          <p:spPr bwMode="auto">
            <a:xfrm>
              <a:off x="2488" y="1584"/>
              <a:ext cx="2832" cy="1961"/>
            </a:xfrm>
            <a:prstGeom prst="rect">
              <a:avLst/>
            </a:prstGeom>
            <a:noFill/>
            <a:ln w="9525">
              <a:noFill/>
              <a:miter lim="800000"/>
              <a:headEnd/>
              <a:tailEnd/>
            </a:ln>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304800"/>
            <a:ext cx="8153400" cy="6324600"/>
          </a:xfrm>
          <a:prstGeom prst="rect">
            <a:avLst/>
          </a:prstGeom>
          <a:noFill/>
          <a:ln w="9525">
            <a:noFill/>
            <a:miter lim="800000"/>
            <a:headEnd/>
            <a:tailEnd/>
          </a:ln>
        </p:spPr>
        <p:txBody>
          <a:bodyPr/>
          <a:lstStyle/>
          <a:p>
            <a:pPr marL="342900" indent="-342900">
              <a:spcBef>
                <a:spcPct val="20000"/>
              </a:spcBef>
              <a:buFontTx/>
              <a:buChar char="•"/>
            </a:pPr>
            <a:r>
              <a:rPr lang="en-US">
                <a:solidFill>
                  <a:schemeClr val="accent2"/>
                </a:solidFill>
                <a:latin typeface="Tahoma" pitchFamily="34" charset="0"/>
              </a:rPr>
              <a:t>Células retangulares:</a:t>
            </a:r>
            <a:endParaRPr lang="en-US">
              <a:latin typeface="Tahoma" pitchFamily="34" charset="0"/>
            </a:endParaRPr>
          </a:p>
          <a:p>
            <a:pPr marL="742950" lvl="1" indent="-285750">
              <a:spcBef>
                <a:spcPct val="20000"/>
              </a:spcBef>
              <a:buFontTx/>
              <a:buChar char="–"/>
            </a:pPr>
            <a:r>
              <a:rPr lang="en-US" sz="2000">
                <a:solidFill>
                  <a:srgbClr val="009900"/>
                </a:solidFill>
                <a:latin typeface="Tahoma" pitchFamily="34" charset="0"/>
              </a:rPr>
              <a:t>Vantagem:</a:t>
            </a:r>
            <a:r>
              <a:rPr lang="en-US" sz="2000">
                <a:latin typeface="Tahoma" pitchFamily="34" charset="0"/>
              </a:rPr>
              <a:t> </a:t>
            </a:r>
          </a:p>
          <a:p>
            <a:pPr marL="1143000" lvl="2" indent="-228600">
              <a:spcBef>
                <a:spcPct val="20000"/>
              </a:spcBef>
              <a:buFontTx/>
              <a:buChar char="•"/>
            </a:pPr>
            <a:r>
              <a:rPr lang="en-US" sz="2000">
                <a:latin typeface="Tahoma" pitchFamily="34" charset="0"/>
              </a:rPr>
              <a:t>estrutura de dados bastante simples;</a:t>
            </a:r>
          </a:p>
          <a:p>
            <a:pPr marL="1143000" lvl="2" indent="-228600">
              <a:spcBef>
                <a:spcPct val="20000"/>
              </a:spcBef>
              <a:buFontTx/>
              <a:buChar char="•"/>
            </a:pPr>
            <a:r>
              <a:rPr lang="en-US" sz="2000">
                <a:latin typeface="Tahoma" pitchFamily="34" charset="0"/>
              </a:rPr>
              <a:t>importação direta de imagens digitais;</a:t>
            </a:r>
          </a:p>
          <a:p>
            <a:pPr marL="1143000" lvl="2" indent="-228600">
              <a:spcBef>
                <a:spcPct val="20000"/>
              </a:spcBef>
              <a:buFontTx/>
              <a:buChar char="•"/>
            </a:pPr>
            <a:r>
              <a:rPr lang="en-US" sz="2000">
                <a:latin typeface="Tahoma" pitchFamily="34" charset="0"/>
              </a:rPr>
              <a:t>operações álgebra de mapas (</a:t>
            </a:r>
            <a:r>
              <a:rPr lang="en-US" sz="2000" i="1">
                <a:latin typeface="Tahoma" pitchFamily="34" charset="0"/>
              </a:rPr>
              <a:t>overlay</a:t>
            </a:r>
            <a:r>
              <a:rPr lang="en-US" sz="2000">
                <a:latin typeface="Tahoma" pitchFamily="34" charset="0"/>
              </a:rPr>
              <a:t>) mais eficientes;</a:t>
            </a:r>
          </a:p>
          <a:p>
            <a:pPr marL="1143000" lvl="2" indent="-228600">
              <a:spcBef>
                <a:spcPct val="20000"/>
              </a:spcBef>
              <a:buFontTx/>
              <a:buChar char="•"/>
            </a:pPr>
            <a:r>
              <a:rPr lang="en-US" sz="2000">
                <a:latin typeface="Tahoma" pitchFamily="34" charset="0"/>
              </a:rPr>
              <a:t>fácil representação da variabilidade espacial temática.</a:t>
            </a:r>
          </a:p>
          <a:p>
            <a:pPr marL="742950" lvl="1" indent="-285750">
              <a:spcBef>
                <a:spcPct val="20000"/>
              </a:spcBef>
              <a:buFontTx/>
              <a:buChar char="–"/>
            </a:pPr>
            <a:r>
              <a:rPr lang="en-US" sz="2000">
                <a:solidFill>
                  <a:srgbClr val="FF3300"/>
                </a:solidFill>
                <a:latin typeface="Tahoma" pitchFamily="34" charset="0"/>
              </a:rPr>
              <a:t>Desvantagens:</a:t>
            </a:r>
            <a:r>
              <a:rPr lang="en-US" sz="2000">
                <a:latin typeface="Tahoma" pitchFamily="34" charset="0"/>
              </a:rPr>
              <a:t> </a:t>
            </a:r>
          </a:p>
          <a:p>
            <a:pPr marL="1143000" lvl="2" indent="-228600">
              <a:spcBef>
                <a:spcPct val="20000"/>
              </a:spcBef>
              <a:buFontTx/>
              <a:buChar char="•"/>
            </a:pPr>
            <a:r>
              <a:rPr lang="en-US" sz="2000">
                <a:latin typeface="Tahoma" pitchFamily="34" charset="0"/>
              </a:rPr>
              <a:t>estrutura de dados é menos compacta;</a:t>
            </a:r>
          </a:p>
          <a:p>
            <a:pPr marL="1143000" lvl="2" indent="-228600">
              <a:spcBef>
                <a:spcPct val="20000"/>
              </a:spcBef>
              <a:buFontTx/>
              <a:buChar char="•"/>
            </a:pPr>
            <a:r>
              <a:rPr lang="en-US" sz="2000">
                <a:latin typeface="Tahoma" pitchFamily="34" charset="0"/>
              </a:rPr>
              <a:t>relações topológicas de difícil representação;</a:t>
            </a:r>
          </a:p>
          <a:p>
            <a:pPr marL="1143000" lvl="2" indent="-228600">
              <a:spcBef>
                <a:spcPct val="20000"/>
              </a:spcBef>
              <a:buFontTx/>
              <a:buChar char="•"/>
            </a:pPr>
            <a:r>
              <a:rPr lang="en-US" sz="2000">
                <a:latin typeface="Tahoma" pitchFamily="34" charset="0"/>
              </a:rPr>
              <a:t>apresentação visual de estética menos agradável (</a:t>
            </a:r>
            <a:r>
              <a:rPr lang="en-US" sz="2000" i="1">
                <a:latin typeface="Tahoma" pitchFamily="34" charset="0"/>
              </a:rPr>
              <a:t>blocos</a:t>
            </a:r>
            <a:r>
              <a:rPr lang="en-US" sz="2000">
                <a:latin typeface="Tahoma" pitchFamily="34" charset="0"/>
              </a:rPr>
              <a:t>).</a:t>
            </a:r>
            <a:endParaRPr lang="en-US" sz="1800">
              <a:solidFill>
                <a:schemeClr val="accent2"/>
              </a:solidFill>
              <a:latin typeface="Tahoma" pitchFamily="34" charset="0"/>
            </a:endParaRPr>
          </a:p>
          <a:p>
            <a:pPr marL="342900" indent="-342900">
              <a:spcBef>
                <a:spcPct val="20000"/>
              </a:spcBef>
              <a:buFontTx/>
              <a:buChar char="•"/>
            </a:pPr>
            <a:r>
              <a:rPr lang="en-US">
                <a:solidFill>
                  <a:schemeClr val="accent2"/>
                </a:solidFill>
                <a:latin typeface="Tahoma" pitchFamily="34" charset="0"/>
              </a:rPr>
              <a:t>Células hexagonais:</a:t>
            </a:r>
            <a:endParaRPr lang="en-US">
              <a:latin typeface="Tahoma" pitchFamily="34" charset="0"/>
            </a:endParaRPr>
          </a:p>
          <a:p>
            <a:pPr marL="742950" lvl="1" indent="-285750">
              <a:spcBef>
                <a:spcPct val="20000"/>
              </a:spcBef>
              <a:buFontTx/>
              <a:buChar char="–"/>
            </a:pPr>
            <a:r>
              <a:rPr lang="en-US" sz="2000">
                <a:solidFill>
                  <a:srgbClr val="009900"/>
                </a:solidFill>
                <a:latin typeface="Tahoma" pitchFamily="34" charset="0"/>
              </a:rPr>
              <a:t>Vantagem:</a:t>
            </a:r>
            <a:r>
              <a:rPr lang="en-US" sz="2000">
                <a:latin typeface="Tahoma" pitchFamily="34" charset="0"/>
              </a:rPr>
              <a:t> </a:t>
            </a:r>
          </a:p>
          <a:p>
            <a:pPr marL="1143000" lvl="2" indent="-228600">
              <a:spcBef>
                <a:spcPct val="20000"/>
              </a:spcBef>
              <a:buFontTx/>
              <a:buChar char="•"/>
            </a:pPr>
            <a:r>
              <a:rPr lang="en-US" sz="2000">
                <a:latin typeface="Tahoma" pitchFamily="34" charset="0"/>
              </a:rPr>
              <a:t>eqüidistância de todas as células vizinhas</a:t>
            </a:r>
          </a:p>
          <a:p>
            <a:pPr marL="742950" lvl="1" indent="-285750">
              <a:spcBef>
                <a:spcPct val="20000"/>
              </a:spcBef>
              <a:buFontTx/>
              <a:buChar char="–"/>
            </a:pPr>
            <a:r>
              <a:rPr lang="en-US" sz="2000">
                <a:solidFill>
                  <a:srgbClr val="FF3300"/>
                </a:solidFill>
                <a:latin typeface="Tahoma" pitchFamily="34" charset="0"/>
              </a:rPr>
              <a:t>Desvantagens:</a:t>
            </a:r>
            <a:r>
              <a:rPr lang="en-US" sz="2000">
                <a:latin typeface="Tahoma" pitchFamily="34" charset="0"/>
              </a:rPr>
              <a:t> </a:t>
            </a:r>
          </a:p>
          <a:p>
            <a:pPr marL="1143000" lvl="2" indent="-228600">
              <a:spcBef>
                <a:spcPct val="20000"/>
              </a:spcBef>
              <a:buFontTx/>
              <a:buChar char="•"/>
            </a:pPr>
            <a:r>
              <a:rPr lang="en-US" sz="2000">
                <a:latin typeface="Tahoma" pitchFamily="34" charset="0"/>
              </a:rPr>
              <a:t>células não podem ser subdivididas nem agrupadas em células da mesma forma;</a:t>
            </a:r>
          </a:p>
          <a:p>
            <a:pPr marL="1143000" lvl="2" indent="-228600">
              <a:spcBef>
                <a:spcPct val="20000"/>
              </a:spcBef>
              <a:buFontTx/>
              <a:buChar char="•"/>
            </a:pPr>
            <a:r>
              <a:rPr lang="en-US" sz="2000">
                <a:latin typeface="Tahoma" pitchFamily="34" charset="0"/>
              </a:rPr>
              <a:t>sistema de endereçamento mais complexo.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254000"/>
            <a:ext cx="8153400" cy="3479800"/>
          </a:xfrm>
          <a:prstGeom prst="rect">
            <a:avLst/>
          </a:prstGeom>
          <a:solidFill>
            <a:schemeClr val="bg1"/>
          </a:solidFill>
          <a:ln w="9525">
            <a:noFill/>
            <a:miter lim="800000"/>
            <a:headEnd/>
            <a:tailEnd/>
          </a:ln>
        </p:spPr>
        <p:txBody>
          <a:bodyPr/>
          <a:lstStyle/>
          <a:p>
            <a:pPr marL="342900" indent="-342900">
              <a:lnSpc>
                <a:spcPct val="90000"/>
              </a:lnSpc>
              <a:spcBef>
                <a:spcPct val="20000"/>
              </a:spcBef>
              <a:buFontTx/>
              <a:buChar char="•"/>
            </a:pPr>
            <a:r>
              <a:rPr lang="en-US">
                <a:solidFill>
                  <a:schemeClr val="accent2"/>
                </a:solidFill>
                <a:latin typeface="Tahoma" pitchFamily="34" charset="0"/>
              </a:rPr>
              <a:t>Estruturas matriciais hierárquicas de armazenamento</a:t>
            </a:r>
            <a:br>
              <a:rPr lang="en-US">
                <a:solidFill>
                  <a:schemeClr val="accent2"/>
                </a:solidFill>
                <a:latin typeface="Tahoma" pitchFamily="34" charset="0"/>
              </a:rPr>
            </a:br>
            <a:endParaRPr lang="en-US">
              <a:solidFill>
                <a:schemeClr val="accent2"/>
              </a:solidFill>
              <a:latin typeface="Tahoma" pitchFamily="34" charset="0"/>
            </a:endParaRPr>
          </a:p>
          <a:p>
            <a:pPr marL="742950" lvl="1" indent="-285750">
              <a:lnSpc>
                <a:spcPct val="110000"/>
              </a:lnSpc>
              <a:spcBef>
                <a:spcPct val="20000"/>
              </a:spcBef>
              <a:buFontTx/>
              <a:buChar char="–"/>
            </a:pPr>
            <a:r>
              <a:rPr lang="en-US" sz="2200">
                <a:solidFill>
                  <a:srgbClr val="FF3300"/>
                </a:solidFill>
                <a:latin typeface="Tahoma" pitchFamily="34" charset="0"/>
              </a:rPr>
              <a:t>Árvores quadráticas (</a:t>
            </a:r>
            <a:r>
              <a:rPr lang="en-US" sz="2200" i="1">
                <a:solidFill>
                  <a:srgbClr val="FF3300"/>
                </a:solidFill>
                <a:latin typeface="Tahoma" pitchFamily="34" charset="0"/>
              </a:rPr>
              <a:t>quadtrees</a:t>
            </a:r>
            <a:r>
              <a:rPr lang="en-US" sz="2200">
                <a:solidFill>
                  <a:srgbClr val="FF3300"/>
                </a:solidFill>
                <a:latin typeface="Tahoma" pitchFamily="34" charset="0"/>
              </a:rPr>
              <a:t>): </a:t>
            </a:r>
          </a:p>
          <a:p>
            <a:pPr marL="1143000" lvl="2" indent="-228600">
              <a:lnSpc>
                <a:spcPct val="110000"/>
              </a:lnSpc>
              <a:spcBef>
                <a:spcPct val="20000"/>
              </a:spcBef>
              <a:buFontTx/>
              <a:buChar char="•"/>
            </a:pPr>
            <a:r>
              <a:rPr lang="en-US" sz="2000">
                <a:solidFill>
                  <a:schemeClr val="accent2"/>
                </a:solidFill>
                <a:latin typeface="Tahoma" pitchFamily="34" charset="0"/>
                <a:sym typeface="Wingdings" pitchFamily="2" charset="2"/>
              </a:rPr>
              <a:t>Armazenamento por níveis: o número de células quadruplica a cada nível e o tamanho da célula reduz-se à metade do nível anterior;</a:t>
            </a:r>
          </a:p>
          <a:p>
            <a:pPr marL="1143000" lvl="2" indent="-228600">
              <a:lnSpc>
                <a:spcPct val="110000"/>
              </a:lnSpc>
              <a:spcBef>
                <a:spcPct val="20000"/>
              </a:spcBef>
              <a:buFontTx/>
              <a:buChar char="•"/>
            </a:pPr>
            <a:r>
              <a:rPr lang="en-US" sz="2000">
                <a:solidFill>
                  <a:schemeClr val="accent2"/>
                </a:solidFill>
                <a:latin typeface="Tahoma" pitchFamily="34" charset="0"/>
                <a:sym typeface="Wingdings" pitchFamily="2" charset="2"/>
              </a:rPr>
              <a:t>a estrutura não é invariante no que diz respeito à translação, à rotação ou à escala;</a:t>
            </a:r>
          </a:p>
          <a:p>
            <a:pPr marL="1143000" lvl="2" indent="-228600">
              <a:lnSpc>
                <a:spcPct val="110000"/>
              </a:lnSpc>
              <a:spcBef>
                <a:spcPct val="20000"/>
              </a:spcBef>
              <a:buFontTx/>
              <a:buChar char="•"/>
            </a:pPr>
            <a:r>
              <a:rPr lang="en-US" sz="2000" b="1">
                <a:solidFill>
                  <a:schemeClr val="accent2"/>
                </a:solidFill>
                <a:latin typeface="Tahoma" pitchFamily="34" charset="0"/>
                <a:sym typeface="Wingdings" pitchFamily="2" charset="2"/>
              </a:rPr>
              <a:t>exigência</a:t>
            </a:r>
            <a:r>
              <a:rPr lang="en-US" sz="2000">
                <a:solidFill>
                  <a:schemeClr val="accent2"/>
                </a:solidFill>
                <a:latin typeface="Tahoma" pitchFamily="34" charset="0"/>
                <a:sym typeface="Wingdings" pitchFamily="2" charset="2"/>
              </a:rPr>
              <a:t>: número de linhas = número de colunas.</a:t>
            </a:r>
            <a:endParaRPr lang="en-US" sz="1800">
              <a:latin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152400" y="152400"/>
            <a:ext cx="8839200" cy="1371600"/>
          </a:xfrm>
          <a:prstGeom prst="rect">
            <a:avLst/>
          </a:prstGeom>
          <a:noFill/>
          <a:ln w="9525">
            <a:noFill/>
            <a:miter lim="800000"/>
            <a:headEnd/>
            <a:tailEnd/>
          </a:ln>
        </p:spPr>
        <p:txBody>
          <a:bodyPr anchor="ctr"/>
          <a:lstStyle/>
          <a:p>
            <a:pPr algn="ctr"/>
            <a:r>
              <a:rPr lang="en-US" sz="4400">
                <a:solidFill>
                  <a:schemeClr val="tx2"/>
                </a:solidFill>
              </a:rPr>
              <a:t>Representação do Mundo Real usando diferentes Modelos de Dados</a:t>
            </a:r>
          </a:p>
        </p:txBody>
      </p:sp>
      <p:grpSp>
        <p:nvGrpSpPr>
          <p:cNvPr id="1028" name="Group 13"/>
          <p:cNvGrpSpPr>
            <a:grpSpLocks/>
          </p:cNvGrpSpPr>
          <p:nvPr/>
        </p:nvGrpSpPr>
        <p:grpSpPr bwMode="auto">
          <a:xfrm>
            <a:off x="2286000" y="1676400"/>
            <a:ext cx="4556125" cy="4800600"/>
            <a:chOff x="1440" y="960"/>
            <a:chExt cx="2870" cy="3024"/>
          </a:xfrm>
        </p:grpSpPr>
        <p:graphicFrame>
          <p:nvGraphicFramePr>
            <p:cNvPr id="1026" name="Object 2"/>
            <p:cNvGraphicFramePr>
              <a:graphicFrameLocks noChangeAspect="1"/>
            </p:cNvGraphicFramePr>
            <p:nvPr/>
          </p:nvGraphicFramePr>
          <p:xfrm>
            <a:off x="1440" y="960"/>
            <a:ext cx="2870" cy="3024"/>
          </p:xfrm>
          <a:graphic>
            <a:graphicData uri="http://schemas.openxmlformats.org/presentationml/2006/ole">
              <p:oleObj spid="_x0000_s1026" name="Document" r:id="rId3" imgW="2720880" imgH="2867040" progId="Word.Document.8">
                <p:embed/>
              </p:oleObj>
            </a:graphicData>
          </a:graphic>
        </p:graphicFrame>
        <p:grpSp>
          <p:nvGrpSpPr>
            <p:cNvPr id="1029" name="Group 4"/>
            <p:cNvGrpSpPr>
              <a:grpSpLocks/>
            </p:cNvGrpSpPr>
            <p:nvPr/>
          </p:nvGrpSpPr>
          <p:grpSpPr bwMode="auto">
            <a:xfrm>
              <a:off x="3264" y="1680"/>
              <a:ext cx="864" cy="288"/>
              <a:chOff x="4416" y="1536"/>
              <a:chExt cx="624" cy="288"/>
            </a:xfrm>
          </p:grpSpPr>
          <p:sp>
            <p:nvSpPr>
              <p:cNvPr id="1036" name="Rectangle 5"/>
              <p:cNvSpPr>
                <a:spLocks noChangeArrowheads="1"/>
              </p:cNvSpPr>
              <p:nvPr/>
            </p:nvSpPr>
            <p:spPr bwMode="auto">
              <a:xfrm>
                <a:off x="4416" y="1536"/>
                <a:ext cx="624" cy="288"/>
              </a:xfrm>
              <a:prstGeom prst="rect">
                <a:avLst/>
              </a:prstGeom>
              <a:solidFill>
                <a:srgbClr val="FFFF00"/>
              </a:solidFill>
              <a:ln w="9525">
                <a:solidFill>
                  <a:schemeClr val="tx1"/>
                </a:solidFill>
                <a:miter lim="800000"/>
                <a:headEnd/>
                <a:tailEnd/>
              </a:ln>
            </p:spPr>
            <p:txBody>
              <a:bodyPr wrap="none" anchor="ctr"/>
              <a:lstStyle/>
              <a:p>
                <a:endParaRPr lang="pt-BR"/>
              </a:p>
            </p:txBody>
          </p:sp>
          <p:sp>
            <p:nvSpPr>
              <p:cNvPr id="1037" name="Text Box 6"/>
              <p:cNvSpPr txBox="1">
                <a:spLocks noChangeArrowheads="1"/>
              </p:cNvSpPr>
              <p:nvPr/>
            </p:nvSpPr>
            <p:spPr bwMode="auto">
              <a:xfrm>
                <a:off x="4416" y="1536"/>
                <a:ext cx="624" cy="288"/>
              </a:xfrm>
              <a:prstGeom prst="rect">
                <a:avLst/>
              </a:prstGeom>
              <a:noFill/>
              <a:ln w="9525">
                <a:noFill/>
                <a:miter lim="800000"/>
                <a:headEnd/>
                <a:tailEnd/>
              </a:ln>
            </p:spPr>
            <p:txBody>
              <a:bodyPr>
                <a:spAutoFit/>
              </a:bodyPr>
              <a:lstStyle/>
              <a:p>
                <a:pPr algn="ctr">
                  <a:spcBef>
                    <a:spcPct val="50000"/>
                  </a:spcBef>
                </a:pPr>
                <a:r>
                  <a:rPr lang="en-US"/>
                  <a:t>Matricial</a:t>
                </a:r>
              </a:p>
            </p:txBody>
          </p:sp>
        </p:grpSp>
        <p:grpSp>
          <p:nvGrpSpPr>
            <p:cNvPr id="1030" name="Group 7"/>
            <p:cNvGrpSpPr>
              <a:grpSpLocks/>
            </p:cNvGrpSpPr>
            <p:nvPr/>
          </p:nvGrpSpPr>
          <p:grpSpPr bwMode="auto">
            <a:xfrm>
              <a:off x="3283" y="2554"/>
              <a:ext cx="797" cy="288"/>
              <a:chOff x="4368" y="2544"/>
              <a:chExt cx="672" cy="288"/>
            </a:xfrm>
          </p:grpSpPr>
          <p:sp>
            <p:nvSpPr>
              <p:cNvPr id="1034" name="Rectangle 8"/>
              <p:cNvSpPr>
                <a:spLocks noChangeArrowheads="1"/>
              </p:cNvSpPr>
              <p:nvPr/>
            </p:nvSpPr>
            <p:spPr bwMode="auto">
              <a:xfrm>
                <a:off x="4368" y="2544"/>
                <a:ext cx="624" cy="288"/>
              </a:xfrm>
              <a:prstGeom prst="rect">
                <a:avLst/>
              </a:prstGeom>
              <a:solidFill>
                <a:srgbClr val="FFFF00"/>
              </a:solidFill>
              <a:ln w="9525">
                <a:solidFill>
                  <a:schemeClr val="tx1"/>
                </a:solidFill>
                <a:miter lim="800000"/>
                <a:headEnd/>
                <a:tailEnd/>
              </a:ln>
            </p:spPr>
            <p:txBody>
              <a:bodyPr wrap="none" anchor="ctr"/>
              <a:lstStyle/>
              <a:p>
                <a:endParaRPr lang="pt-BR"/>
              </a:p>
            </p:txBody>
          </p:sp>
          <p:sp>
            <p:nvSpPr>
              <p:cNvPr id="1035" name="Text Box 9"/>
              <p:cNvSpPr txBox="1">
                <a:spLocks noChangeArrowheads="1"/>
              </p:cNvSpPr>
              <p:nvPr/>
            </p:nvSpPr>
            <p:spPr bwMode="auto">
              <a:xfrm>
                <a:off x="4368" y="2544"/>
                <a:ext cx="672" cy="288"/>
              </a:xfrm>
              <a:prstGeom prst="rect">
                <a:avLst/>
              </a:prstGeom>
              <a:noFill/>
              <a:ln w="9525">
                <a:noFill/>
                <a:miter lim="800000"/>
                <a:headEnd/>
                <a:tailEnd/>
              </a:ln>
            </p:spPr>
            <p:txBody>
              <a:bodyPr>
                <a:spAutoFit/>
              </a:bodyPr>
              <a:lstStyle/>
              <a:p>
                <a:pPr>
                  <a:spcBef>
                    <a:spcPct val="50000"/>
                  </a:spcBef>
                </a:pPr>
                <a:r>
                  <a:rPr lang="en-US"/>
                  <a:t>Vetorial</a:t>
                </a:r>
              </a:p>
            </p:txBody>
          </p:sp>
        </p:grpSp>
        <p:grpSp>
          <p:nvGrpSpPr>
            <p:cNvPr id="1031" name="Group 10"/>
            <p:cNvGrpSpPr>
              <a:grpSpLocks/>
            </p:cNvGrpSpPr>
            <p:nvPr/>
          </p:nvGrpSpPr>
          <p:grpSpPr bwMode="auto">
            <a:xfrm>
              <a:off x="3269" y="3523"/>
              <a:ext cx="1008" cy="288"/>
              <a:chOff x="4176" y="3552"/>
              <a:chExt cx="1008" cy="288"/>
            </a:xfrm>
          </p:grpSpPr>
          <p:sp>
            <p:nvSpPr>
              <p:cNvPr id="1032" name="Rectangle 11"/>
              <p:cNvSpPr>
                <a:spLocks noChangeArrowheads="1"/>
              </p:cNvSpPr>
              <p:nvPr/>
            </p:nvSpPr>
            <p:spPr bwMode="auto">
              <a:xfrm>
                <a:off x="4176" y="3552"/>
                <a:ext cx="1008" cy="288"/>
              </a:xfrm>
              <a:prstGeom prst="rect">
                <a:avLst/>
              </a:prstGeom>
              <a:solidFill>
                <a:srgbClr val="FFFF00"/>
              </a:solidFill>
              <a:ln w="9525">
                <a:solidFill>
                  <a:schemeClr val="tx1"/>
                </a:solidFill>
                <a:miter lim="800000"/>
                <a:headEnd/>
                <a:tailEnd/>
              </a:ln>
            </p:spPr>
            <p:txBody>
              <a:bodyPr wrap="none" anchor="ctr"/>
              <a:lstStyle/>
              <a:p>
                <a:endParaRPr lang="pt-BR"/>
              </a:p>
            </p:txBody>
          </p:sp>
          <p:sp>
            <p:nvSpPr>
              <p:cNvPr id="1033" name="Text Box 12"/>
              <p:cNvSpPr txBox="1">
                <a:spLocks noChangeArrowheads="1"/>
              </p:cNvSpPr>
              <p:nvPr/>
            </p:nvSpPr>
            <p:spPr bwMode="auto">
              <a:xfrm>
                <a:off x="4176" y="3552"/>
                <a:ext cx="1008" cy="288"/>
              </a:xfrm>
              <a:prstGeom prst="rect">
                <a:avLst/>
              </a:prstGeom>
              <a:noFill/>
              <a:ln w="9525">
                <a:noFill/>
                <a:miter lim="800000"/>
                <a:headEnd/>
                <a:tailEnd/>
              </a:ln>
            </p:spPr>
            <p:txBody>
              <a:bodyPr>
                <a:spAutoFit/>
              </a:bodyPr>
              <a:lstStyle/>
              <a:p>
                <a:pPr>
                  <a:spcBef>
                    <a:spcPct val="50000"/>
                  </a:spcBef>
                </a:pPr>
                <a:r>
                  <a:rPr lang="en-US"/>
                  <a:t>Mundo real</a:t>
                </a:r>
              </a:p>
            </p:txBody>
          </p:sp>
        </p:gr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254000"/>
            <a:ext cx="8153400" cy="584200"/>
          </a:xfrm>
          <a:prstGeom prst="rect">
            <a:avLst/>
          </a:prstGeom>
          <a:solidFill>
            <a:schemeClr val="bg1"/>
          </a:solidFill>
          <a:ln w="9525">
            <a:noFill/>
            <a:miter lim="800000"/>
            <a:headEnd/>
            <a:tailEnd/>
          </a:ln>
        </p:spPr>
        <p:txBody>
          <a:bodyPr/>
          <a:lstStyle/>
          <a:p>
            <a:pPr marL="342900" indent="-342900">
              <a:lnSpc>
                <a:spcPct val="90000"/>
              </a:lnSpc>
              <a:spcBef>
                <a:spcPct val="20000"/>
              </a:spcBef>
              <a:buFontTx/>
              <a:buChar char="•"/>
            </a:pPr>
            <a:r>
              <a:rPr lang="en-US">
                <a:solidFill>
                  <a:schemeClr val="accent2"/>
                </a:solidFill>
                <a:latin typeface="Tahoma" pitchFamily="34" charset="0"/>
              </a:rPr>
              <a:t>Árvores quadráticas</a:t>
            </a:r>
            <a:br>
              <a:rPr lang="en-US">
                <a:solidFill>
                  <a:schemeClr val="accent2"/>
                </a:solidFill>
                <a:latin typeface="Tahoma" pitchFamily="34" charset="0"/>
              </a:rPr>
            </a:br>
            <a:endParaRPr lang="en-US">
              <a:solidFill>
                <a:schemeClr val="accent2"/>
              </a:solidFill>
              <a:latin typeface="Tahoma" pitchFamily="34" charset="0"/>
            </a:endParaRPr>
          </a:p>
          <a:p>
            <a:pPr marL="342900" indent="-342900">
              <a:spcBef>
                <a:spcPct val="20000"/>
              </a:spcBef>
            </a:pPr>
            <a:r>
              <a:rPr lang="en-US" sz="2200">
                <a:latin typeface="Tahoma" pitchFamily="34" charset="0"/>
              </a:rPr>
              <a:t>	</a:t>
            </a:r>
          </a:p>
        </p:txBody>
      </p:sp>
      <p:sp>
        <p:nvSpPr>
          <p:cNvPr id="21507" name="Text Box 106"/>
          <p:cNvSpPr txBox="1">
            <a:spLocks noChangeArrowheads="1"/>
          </p:cNvSpPr>
          <p:nvPr/>
        </p:nvSpPr>
        <p:spPr bwMode="auto">
          <a:xfrm>
            <a:off x="3794125" y="3232150"/>
            <a:ext cx="266700" cy="274638"/>
          </a:xfrm>
          <a:prstGeom prst="rect">
            <a:avLst/>
          </a:prstGeom>
          <a:noFill/>
          <a:ln w="9525">
            <a:noFill/>
            <a:miter lim="800000"/>
            <a:headEnd/>
            <a:tailEnd/>
          </a:ln>
        </p:spPr>
        <p:txBody>
          <a:bodyPr wrap="none">
            <a:spAutoFit/>
          </a:bodyPr>
          <a:lstStyle/>
          <a:p>
            <a:r>
              <a:rPr lang="en-US" sz="1200">
                <a:latin typeface="Tahoma" pitchFamily="34" charset="0"/>
              </a:rPr>
              <a:t>1</a:t>
            </a:r>
          </a:p>
        </p:txBody>
      </p:sp>
      <p:grpSp>
        <p:nvGrpSpPr>
          <p:cNvPr id="21508" name="Group 173"/>
          <p:cNvGrpSpPr>
            <a:grpSpLocks/>
          </p:cNvGrpSpPr>
          <p:nvPr/>
        </p:nvGrpSpPr>
        <p:grpSpPr bwMode="auto">
          <a:xfrm>
            <a:off x="1143000" y="1066800"/>
            <a:ext cx="5708650" cy="2451100"/>
            <a:chOff x="720" y="672"/>
            <a:chExt cx="3596" cy="1544"/>
          </a:xfrm>
        </p:grpSpPr>
        <p:grpSp>
          <p:nvGrpSpPr>
            <p:cNvPr id="21569" name="Group 4"/>
            <p:cNvGrpSpPr>
              <a:grpSpLocks/>
            </p:cNvGrpSpPr>
            <p:nvPr/>
          </p:nvGrpSpPr>
          <p:grpSpPr bwMode="auto">
            <a:xfrm>
              <a:off x="720" y="672"/>
              <a:ext cx="1381" cy="1376"/>
              <a:chOff x="720" y="2032"/>
              <a:chExt cx="1381" cy="1376"/>
            </a:xfrm>
          </p:grpSpPr>
          <p:grpSp>
            <p:nvGrpSpPr>
              <p:cNvPr id="21619" name="Group 5"/>
              <p:cNvGrpSpPr>
                <a:grpSpLocks/>
              </p:cNvGrpSpPr>
              <p:nvPr/>
            </p:nvGrpSpPr>
            <p:grpSpPr bwMode="auto">
              <a:xfrm>
                <a:off x="720" y="2032"/>
                <a:ext cx="1381" cy="1376"/>
                <a:chOff x="720" y="2032"/>
                <a:chExt cx="1381" cy="1376"/>
              </a:xfrm>
            </p:grpSpPr>
            <p:sp>
              <p:nvSpPr>
                <p:cNvPr id="21640" name="Rectangle 6"/>
                <p:cNvSpPr>
                  <a:spLocks noChangeArrowheads="1"/>
                </p:cNvSpPr>
                <p:nvPr/>
              </p:nvSpPr>
              <p:spPr bwMode="auto">
                <a:xfrm>
                  <a:off x="720" y="2736"/>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41" name="Rectangle 7"/>
                <p:cNvSpPr>
                  <a:spLocks noChangeArrowheads="1"/>
                </p:cNvSpPr>
                <p:nvPr/>
              </p:nvSpPr>
              <p:spPr bwMode="auto">
                <a:xfrm>
                  <a:off x="1056" y="2736"/>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42" name="Rectangle 8"/>
                <p:cNvSpPr>
                  <a:spLocks noChangeArrowheads="1"/>
                </p:cNvSpPr>
                <p:nvPr/>
              </p:nvSpPr>
              <p:spPr bwMode="auto">
                <a:xfrm>
                  <a:off x="1392" y="2736"/>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43" name="Rectangle 9"/>
                <p:cNvSpPr>
                  <a:spLocks noChangeArrowheads="1"/>
                </p:cNvSpPr>
                <p:nvPr/>
              </p:nvSpPr>
              <p:spPr bwMode="auto">
                <a:xfrm>
                  <a:off x="1728" y="2736"/>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44" name="Rectangle 10"/>
                <p:cNvSpPr>
                  <a:spLocks noChangeArrowheads="1"/>
                </p:cNvSpPr>
                <p:nvPr/>
              </p:nvSpPr>
              <p:spPr bwMode="auto">
                <a:xfrm>
                  <a:off x="720"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45" name="Rectangle 11"/>
                <p:cNvSpPr>
                  <a:spLocks noChangeArrowheads="1"/>
                </p:cNvSpPr>
                <p:nvPr/>
              </p:nvSpPr>
              <p:spPr bwMode="auto">
                <a:xfrm>
                  <a:off x="1056"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46" name="Rectangle 12"/>
                <p:cNvSpPr>
                  <a:spLocks noChangeArrowheads="1"/>
                </p:cNvSpPr>
                <p:nvPr/>
              </p:nvSpPr>
              <p:spPr bwMode="auto">
                <a:xfrm>
                  <a:off x="1392"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47" name="Rectangle 13"/>
                <p:cNvSpPr>
                  <a:spLocks noChangeArrowheads="1"/>
                </p:cNvSpPr>
                <p:nvPr/>
              </p:nvSpPr>
              <p:spPr bwMode="auto">
                <a:xfrm>
                  <a:off x="1728"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grpSp>
              <p:nvGrpSpPr>
                <p:cNvPr id="21648" name="Group 14"/>
                <p:cNvGrpSpPr>
                  <a:grpSpLocks/>
                </p:cNvGrpSpPr>
                <p:nvPr/>
              </p:nvGrpSpPr>
              <p:grpSpPr bwMode="auto">
                <a:xfrm>
                  <a:off x="720" y="2400"/>
                  <a:ext cx="1344" cy="336"/>
                  <a:chOff x="720" y="2064"/>
                  <a:chExt cx="1344" cy="336"/>
                </a:xfrm>
              </p:grpSpPr>
              <p:sp>
                <p:nvSpPr>
                  <p:cNvPr id="21675" name="Rectangle 15"/>
                  <p:cNvSpPr>
                    <a:spLocks noChangeArrowheads="1"/>
                  </p:cNvSpPr>
                  <p:nvPr/>
                </p:nvSpPr>
                <p:spPr bwMode="auto">
                  <a:xfrm>
                    <a:off x="720"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76" name="Rectangle 16"/>
                  <p:cNvSpPr>
                    <a:spLocks noChangeArrowheads="1"/>
                  </p:cNvSpPr>
                  <p:nvPr/>
                </p:nvSpPr>
                <p:spPr bwMode="auto">
                  <a:xfrm>
                    <a:off x="1056"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77" name="Rectangle 17"/>
                  <p:cNvSpPr>
                    <a:spLocks noChangeArrowheads="1"/>
                  </p:cNvSpPr>
                  <p:nvPr/>
                </p:nvSpPr>
                <p:spPr bwMode="auto">
                  <a:xfrm>
                    <a:off x="1392"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78" name="Rectangle 18"/>
                  <p:cNvSpPr>
                    <a:spLocks noChangeArrowheads="1"/>
                  </p:cNvSpPr>
                  <p:nvPr/>
                </p:nvSpPr>
                <p:spPr bwMode="auto">
                  <a:xfrm>
                    <a:off x="1728"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grpSp>
            <p:grpSp>
              <p:nvGrpSpPr>
                <p:cNvPr id="21649" name="Group 19"/>
                <p:cNvGrpSpPr>
                  <a:grpSpLocks/>
                </p:cNvGrpSpPr>
                <p:nvPr/>
              </p:nvGrpSpPr>
              <p:grpSpPr bwMode="auto">
                <a:xfrm>
                  <a:off x="720" y="3072"/>
                  <a:ext cx="1344" cy="336"/>
                  <a:chOff x="720" y="2064"/>
                  <a:chExt cx="1344" cy="336"/>
                </a:xfrm>
              </p:grpSpPr>
              <p:sp>
                <p:nvSpPr>
                  <p:cNvPr id="21671" name="Rectangle 20"/>
                  <p:cNvSpPr>
                    <a:spLocks noChangeArrowheads="1"/>
                  </p:cNvSpPr>
                  <p:nvPr/>
                </p:nvSpPr>
                <p:spPr bwMode="auto">
                  <a:xfrm>
                    <a:off x="720"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72" name="Rectangle 21"/>
                  <p:cNvSpPr>
                    <a:spLocks noChangeArrowheads="1"/>
                  </p:cNvSpPr>
                  <p:nvPr/>
                </p:nvSpPr>
                <p:spPr bwMode="auto">
                  <a:xfrm>
                    <a:off x="1056"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73" name="Rectangle 22"/>
                  <p:cNvSpPr>
                    <a:spLocks noChangeArrowheads="1"/>
                  </p:cNvSpPr>
                  <p:nvPr/>
                </p:nvSpPr>
                <p:spPr bwMode="auto">
                  <a:xfrm>
                    <a:off x="1392"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674" name="Rectangle 23"/>
                  <p:cNvSpPr>
                    <a:spLocks noChangeArrowheads="1"/>
                  </p:cNvSpPr>
                  <p:nvPr/>
                </p:nvSpPr>
                <p:spPr bwMode="auto">
                  <a:xfrm>
                    <a:off x="1728" y="20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grpSp>
            <p:grpSp>
              <p:nvGrpSpPr>
                <p:cNvPr id="21650" name="Group 24"/>
                <p:cNvGrpSpPr>
                  <a:grpSpLocks/>
                </p:cNvGrpSpPr>
                <p:nvPr/>
              </p:nvGrpSpPr>
              <p:grpSpPr bwMode="auto">
                <a:xfrm>
                  <a:off x="919" y="2032"/>
                  <a:ext cx="1168" cy="181"/>
                  <a:chOff x="911" y="2056"/>
                  <a:chExt cx="1168" cy="181"/>
                </a:xfrm>
              </p:grpSpPr>
              <p:grpSp>
                <p:nvGrpSpPr>
                  <p:cNvPr id="21666" name="Group 25"/>
                  <p:cNvGrpSpPr>
                    <a:grpSpLocks/>
                  </p:cNvGrpSpPr>
                  <p:nvPr/>
                </p:nvGrpSpPr>
                <p:grpSpPr bwMode="auto">
                  <a:xfrm>
                    <a:off x="911" y="2056"/>
                    <a:ext cx="841" cy="181"/>
                    <a:chOff x="911" y="2056"/>
                    <a:chExt cx="841" cy="181"/>
                  </a:xfrm>
                </p:grpSpPr>
                <p:sp>
                  <p:nvSpPr>
                    <p:cNvPr id="21668" name="Text Box 26"/>
                    <p:cNvSpPr txBox="1">
                      <a:spLocks noChangeArrowheads="1"/>
                    </p:cNvSpPr>
                    <p:nvPr/>
                  </p:nvSpPr>
                  <p:spPr bwMode="auto">
                    <a:xfrm>
                      <a:off x="911" y="2060"/>
                      <a:ext cx="168" cy="173"/>
                    </a:xfrm>
                    <a:prstGeom prst="rect">
                      <a:avLst/>
                    </a:prstGeom>
                    <a:noFill/>
                    <a:ln w="9525">
                      <a:noFill/>
                      <a:miter lim="800000"/>
                      <a:headEnd/>
                      <a:tailEnd/>
                    </a:ln>
                  </p:spPr>
                  <p:txBody>
                    <a:bodyPr wrap="none">
                      <a:spAutoFit/>
                    </a:bodyPr>
                    <a:lstStyle/>
                    <a:p>
                      <a:r>
                        <a:rPr lang="en-US" sz="1200">
                          <a:latin typeface="Tahoma" pitchFamily="34" charset="0"/>
                        </a:rPr>
                        <a:t>1</a:t>
                      </a:r>
                    </a:p>
                  </p:txBody>
                </p:sp>
                <p:sp>
                  <p:nvSpPr>
                    <p:cNvPr id="21669" name="Text Box 27"/>
                    <p:cNvSpPr txBox="1">
                      <a:spLocks noChangeArrowheads="1"/>
                    </p:cNvSpPr>
                    <p:nvPr/>
                  </p:nvSpPr>
                  <p:spPr bwMode="auto">
                    <a:xfrm>
                      <a:off x="1248" y="2064"/>
                      <a:ext cx="168" cy="173"/>
                    </a:xfrm>
                    <a:prstGeom prst="rect">
                      <a:avLst/>
                    </a:prstGeom>
                    <a:noFill/>
                    <a:ln w="9525">
                      <a:noFill/>
                      <a:miter lim="800000"/>
                      <a:headEnd/>
                      <a:tailEnd/>
                    </a:ln>
                  </p:spPr>
                  <p:txBody>
                    <a:bodyPr wrap="none">
                      <a:spAutoFit/>
                    </a:bodyPr>
                    <a:lstStyle/>
                    <a:p>
                      <a:r>
                        <a:rPr lang="en-US" sz="1200">
                          <a:latin typeface="Tahoma" pitchFamily="34" charset="0"/>
                        </a:rPr>
                        <a:t>2</a:t>
                      </a:r>
                    </a:p>
                  </p:txBody>
                </p:sp>
                <p:sp>
                  <p:nvSpPr>
                    <p:cNvPr id="21670" name="Text Box 28"/>
                    <p:cNvSpPr txBox="1">
                      <a:spLocks noChangeArrowheads="1"/>
                    </p:cNvSpPr>
                    <p:nvPr/>
                  </p:nvSpPr>
                  <p:spPr bwMode="auto">
                    <a:xfrm>
                      <a:off x="1584" y="2056"/>
                      <a:ext cx="168" cy="173"/>
                    </a:xfrm>
                    <a:prstGeom prst="rect">
                      <a:avLst/>
                    </a:prstGeom>
                    <a:noFill/>
                    <a:ln w="9525">
                      <a:noFill/>
                      <a:miter lim="800000"/>
                      <a:headEnd/>
                      <a:tailEnd/>
                    </a:ln>
                  </p:spPr>
                  <p:txBody>
                    <a:bodyPr wrap="none">
                      <a:spAutoFit/>
                    </a:bodyPr>
                    <a:lstStyle/>
                    <a:p>
                      <a:r>
                        <a:rPr lang="en-US" sz="1200">
                          <a:latin typeface="Tahoma" pitchFamily="34" charset="0"/>
                        </a:rPr>
                        <a:t>5</a:t>
                      </a:r>
                    </a:p>
                  </p:txBody>
                </p:sp>
              </p:grpSp>
              <p:sp>
                <p:nvSpPr>
                  <p:cNvPr id="21667" name="Text Box 29"/>
                  <p:cNvSpPr txBox="1">
                    <a:spLocks noChangeArrowheads="1"/>
                  </p:cNvSpPr>
                  <p:nvPr/>
                </p:nvSpPr>
                <p:spPr bwMode="auto">
                  <a:xfrm>
                    <a:off x="1911" y="2056"/>
                    <a:ext cx="168" cy="173"/>
                  </a:xfrm>
                  <a:prstGeom prst="rect">
                    <a:avLst/>
                  </a:prstGeom>
                  <a:noFill/>
                  <a:ln w="9525">
                    <a:noFill/>
                    <a:miter lim="800000"/>
                    <a:headEnd/>
                    <a:tailEnd/>
                  </a:ln>
                </p:spPr>
                <p:txBody>
                  <a:bodyPr wrap="none">
                    <a:spAutoFit/>
                  </a:bodyPr>
                  <a:lstStyle/>
                  <a:p>
                    <a:r>
                      <a:rPr lang="en-US" sz="1200">
                        <a:latin typeface="Tahoma" pitchFamily="34" charset="0"/>
                      </a:rPr>
                      <a:t>6</a:t>
                    </a:r>
                  </a:p>
                </p:txBody>
              </p:sp>
            </p:grpSp>
            <p:grpSp>
              <p:nvGrpSpPr>
                <p:cNvPr id="21651" name="Group 30"/>
                <p:cNvGrpSpPr>
                  <a:grpSpLocks/>
                </p:cNvGrpSpPr>
                <p:nvPr/>
              </p:nvGrpSpPr>
              <p:grpSpPr bwMode="auto">
                <a:xfrm>
                  <a:off x="920" y="2376"/>
                  <a:ext cx="1177" cy="177"/>
                  <a:chOff x="902" y="2056"/>
                  <a:chExt cx="1177" cy="177"/>
                </a:xfrm>
              </p:grpSpPr>
              <p:sp>
                <p:nvSpPr>
                  <p:cNvPr id="21662" name="Text Box 31"/>
                  <p:cNvSpPr txBox="1">
                    <a:spLocks noChangeArrowheads="1"/>
                  </p:cNvSpPr>
                  <p:nvPr/>
                </p:nvSpPr>
                <p:spPr bwMode="auto">
                  <a:xfrm>
                    <a:off x="902" y="2060"/>
                    <a:ext cx="168" cy="173"/>
                  </a:xfrm>
                  <a:prstGeom prst="rect">
                    <a:avLst/>
                  </a:prstGeom>
                  <a:noFill/>
                  <a:ln w="9525">
                    <a:noFill/>
                    <a:miter lim="800000"/>
                    <a:headEnd/>
                    <a:tailEnd/>
                  </a:ln>
                </p:spPr>
                <p:txBody>
                  <a:bodyPr wrap="none">
                    <a:spAutoFit/>
                  </a:bodyPr>
                  <a:lstStyle/>
                  <a:p>
                    <a:r>
                      <a:rPr lang="en-US" sz="1200">
                        <a:latin typeface="Tahoma" pitchFamily="34" charset="0"/>
                      </a:rPr>
                      <a:t>3</a:t>
                    </a:r>
                  </a:p>
                </p:txBody>
              </p:sp>
              <p:sp>
                <p:nvSpPr>
                  <p:cNvPr id="21663" name="Text Box 32"/>
                  <p:cNvSpPr txBox="1">
                    <a:spLocks noChangeArrowheads="1"/>
                  </p:cNvSpPr>
                  <p:nvPr/>
                </p:nvSpPr>
                <p:spPr bwMode="auto">
                  <a:xfrm>
                    <a:off x="1239" y="2056"/>
                    <a:ext cx="168" cy="173"/>
                  </a:xfrm>
                  <a:prstGeom prst="rect">
                    <a:avLst/>
                  </a:prstGeom>
                  <a:noFill/>
                  <a:ln w="9525">
                    <a:noFill/>
                    <a:miter lim="800000"/>
                    <a:headEnd/>
                    <a:tailEnd/>
                  </a:ln>
                </p:spPr>
                <p:txBody>
                  <a:bodyPr wrap="none">
                    <a:spAutoFit/>
                  </a:bodyPr>
                  <a:lstStyle/>
                  <a:p>
                    <a:r>
                      <a:rPr lang="en-US" sz="1200">
                        <a:latin typeface="Tahoma" pitchFamily="34" charset="0"/>
                      </a:rPr>
                      <a:t>4</a:t>
                    </a:r>
                  </a:p>
                </p:txBody>
              </p:sp>
              <p:sp>
                <p:nvSpPr>
                  <p:cNvPr id="21664" name="Text Box 33"/>
                  <p:cNvSpPr txBox="1">
                    <a:spLocks noChangeArrowheads="1"/>
                  </p:cNvSpPr>
                  <p:nvPr/>
                </p:nvSpPr>
                <p:spPr bwMode="auto">
                  <a:xfrm>
                    <a:off x="1584" y="2056"/>
                    <a:ext cx="168" cy="173"/>
                  </a:xfrm>
                  <a:prstGeom prst="rect">
                    <a:avLst/>
                  </a:prstGeom>
                  <a:noFill/>
                  <a:ln w="9525">
                    <a:noFill/>
                    <a:miter lim="800000"/>
                    <a:headEnd/>
                    <a:tailEnd/>
                  </a:ln>
                </p:spPr>
                <p:txBody>
                  <a:bodyPr wrap="none">
                    <a:spAutoFit/>
                  </a:bodyPr>
                  <a:lstStyle/>
                  <a:p>
                    <a:r>
                      <a:rPr lang="en-US" sz="1200">
                        <a:latin typeface="Tahoma" pitchFamily="34" charset="0"/>
                      </a:rPr>
                      <a:t>7</a:t>
                    </a:r>
                  </a:p>
                </p:txBody>
              </p:sp>
              <p:sp>
                <p:nvSpPr>
                  <p:cNvPr id="21665" name="Text Box 34"/>
                  <p:cNvSpPr txBox="1">
                    <a:spLocks noChangeArrowheads="1"/>
                  </p:cNvSpPr>
                  <p:nvPr/>
                </p:nvSpPr>
                <p:spPr bwMode="auto">
                  <a:xfrm>
                    <a:off x="1911" y="2056"/>
                    <a:ext cx="168" cy="173"/>
                  </a:xfrm>
                  <a:prstGeom prst="rect">
                    <a:avLst/>
                  </a:prstGeom>
                  <a:noFill/>
                  <a:ln w="9525">
                    <a:noFill/>
                    <a:miter lim="800000"/>
                    <a:headEnd/>
                    <a:tailEnd/>
                  </a:ln>
                </p:spPr>
                <p:txBody>
                  <a:bodyPr wrap="none">
                    <a:spAutoFit/>
                  </a:bodyPr>
                  <a:lstStyle/>
                  <a:p>
                    <a:r>
                      <a:rPr lang="en-US" sz="1200">
                        <a:latin typeface="Tahoma" pitchFamily="34" charset="0"/>
                      </a:rPr>
                      <a:t>8</a:t>
                    </a:r>
                  </a:p>
                </p:txBody>
              </p:sp>
            </p:grpSp>
            <p:grpSp>
              <p:nvGrpSpPr>
                <p:cNvPr id="21652" name="Group 35"/>
                <p:cNvGrpSpPr>
                  <a:grpSpLocks/>
                </p:cNvGrpSpPr>
                <p:nvPr/>
              </p:nvGrpSpPr>
              <p:grpSpPr bwMode="auto">
                <a:xfrm>
                  <a:off x="872" y="2700"/>
                  <a:ext cx="1229" cy="192"/>
                  <a:chOff x="902" y="2044"/>
                  <a:chExt cx="1229" cy="192"/>
                </a:xfrm>
              </p:grpSpPr>
              <p:sp>
                <p:nvSpPr>
                  <p:cNvPr id="21658" name="Text Box 36"/>
                  <p:cNvSpPr txBox="1">
                    <a:spLocks noChangeArrowheads="1"/>
                  </p:cNvSpPr>
                  <p:nvPr/>
                </p:nvSpPr>
                <p:spPr bwMode="auto">
                  <a:xfrm>
                    <a:off x="902" y="2044"/>
                    <a:ext cx="203" cy="192"/>
                  </a:xfrm>
                  <a:prstGeom prst="rect">
                    <a:avLst/>
                  </a:prstGeom>
                  <a:noFill/>
                  <a:ln w="9525">
                    <a:noFill/>
                    <a:miter lim="800000"/>
                    <a:headEnd/>
                    <a:tailEnd/>
                  </a:ln>
                </p:spPr>
                <p:txBody>
                  <a:bodyPr wrap="none">
                    <a:spAutoFit/>
                  </a:bodyPr>
                  <a:lstStyle/>
                  <a:p>
                    <a:r>
                      <a:rPr lang="en-US" sz="1400">
                        <a:latin typeface="Tahoma" pitchFamily="34" charset="0"/>
                      </a:rPr>
                      <a:t> </a:t>
                    </a:r>
                    <a:r>
                      <a:rPr lang="en-US" sz="1200">
                        <a:latin typeface="Tahoma" pitchFamily="34" charset="0"/>
                      </a:rPr>
                      <a:t>9</a:t>
                    </a:r>
                  </a:p>
                </p:txBody>
              </p:sp>
              <p:sp>
                <p:nvSpPr>
                  <p:cNvPr id="21659" name="Text Box 37"/>
                  <p:cNvSpPr txBox="1">
                    <a:spLocks noChangeArrowheads="1"/>
                  </p:cNvSpPr>
                  <p:nvPr/>
                </p:nvSpPr>
                <p:spPr bwMode="auto">
                  <a:xfrm>
                    <a:off x="1239" y="2056"/>
                    <a:ext cx="220" cy="173"/>
                  </a:xfrm>
                  <a:prstGeom prst="rect">
                    <a:avLst/>
                  </a:prstGeom>
                  <a:noFill/>
                  <a:ln w="9525">
                    <a:noFill/>
                    <a:miter lim="800000"/>
                    <a:headEnd/>
                    <a:tailEnd/>
                  </a:ln>
                </p:spPr>
                <p:txBody>
                  <a:bodyPr wrap="none">
                    <a:spAutoFit/>
                  </a:bodyPr>
                  <a:lstStyle/>
                  <a:p>
                    <a:r>
                      <a:rPr lang="en-US" sz="1200">
                        <a:latin typeface="Tahoma" pitchFamily="34" charset="0"/>
                      </a:rPr>
                      <a:t>10</a:t>
                    </a:r>
                    <a:endParaRPr lang="en-US" sz="1400">
                      <a:latin typeface="Tahoma" pitchFamily="34" charset="0"/>
                    </a:endParaRPr>
                  </a:p>
                </p:txBody>
              </p:sp>
              <p:sp>
                <p:nvSpPr>
                  <p:cNvPr id="21660" name="Text Box 38"/>
                  <p:cNvSpPr txBox="1">
                    <a:spLocks noChangeArrowheads="1"/>
                  </p:cNvSpPr>
                  <p:nvPr/>
                </p:nvSpPr>
                <p:spPr bwMode="auto">
                  <a:xfrm>
                    <a:off x="1584" y="2056"/>
                    <a:ext cx="220" cy="173"/>
                  </a:xfrm>
                  <a:prstGeom prst="rect">
                    <a:avLst/>
                  </a:prstGeom>
                  <a:noFill/>
                  <a:ln w="9525">
                    <a:noFill/>
                    <a:miter lim="800000"/>
                    <a:headEnd/>
                    <a:tailEnd/>
                  </a:ln>
                </p:spPr>
                <p:txBody>
                  <a:bodyPr wrap="none">
                    <a:spAutoFit/>
                  </a:bodyPr>
                  <a:lstStyle/>
                  <a:p>
                    <a:r>
                      <a:rPr lang="en-US" sz="1200">
                        <a:latin typeface="Tahoma" pitchFamily="34" charset="0"/>
                      </a:rPr>
                      <a:t>13</a:t>
                    </a:r>
                  </a:p>
                </p:txBody>
              </p:sp>
              <p:sp>
                <p:nvSpPr>
                  <p:cNvPr id="21661" name="Text Box 39"/>
                  <p:cNvSpPr txBox="1">
                    <a:spLocks noChangeArrowheads="1"/>
                  </p:cNvSpPr>
                  <p:nvPr/>
                </p:nvSpPr>
                <p:spPr bwMode="auto">
                  <a:xfrm>
                    <a:off x="1911" y="2056"/>
                    <a:ext cx="220" cy="173"/>
                  </a:xfrm>
                  <a:prstGeom prst="rect">
                    <a:avLst/>
                  </a:prstGeom>
                  <a:noFill/>
                  <a:ln w="9525">
                    <a:noFill/>
                    <a:miter lim="800000"/>
                    <a:headEnd/>
                    <a:tailEnd/>
                  </a:ln>
                </p:spPr>
                <p:txBody>
                  <a:bodyPr wrap="none">
                    <a:spAutoFit/>
                  </a:bodyPr>
                  <a:lstStyle/>
                  <a:p>
                    <a:r>
                      <a:rPr lang="en-US" sz="1200">
                        <a:latin typeface="Tahoma" pitchFamily="34" charset="0"/>
                      </a:rPr>
                      <a:t>14</a:t>
                    </a:r>
                  </a:p>
                </p:txBody>
              </p:sp>
            </p:grpSp>
            <p:grpSp>
              <p:nvGrpSpPr>
                <p:cNvPr id="21653" name="Group 40"/>
                <p:cNvGrpSpPr>
                  <a:grpSpLocks/>
                </p:cNvGrpSpPr>
                <p:nvPr/>
              </p:nvGrpSpPr>
              <p:grpSpPr bwMode="auto">
                <a:xfrm>
                  <a:off x="864" y="3048"/>
                  <a:ext cx="1229" cy="177"/>
                  <a:chOff x="902" y="2056"/>
                  <a:chExt cx="1229" cy="177"/>
                </a:xfrm>
              </p:grpSpPr>
              <p:sp>
                <p:nvSpPr>
                  <p:cNvPr id="21654" name="Text Box 41"/>
                  <p:cNvSpPr txBox="1">
                    <a:spLocks noChangeArrowheads="1"/>
                  </p:cNvSpPr>
                  <p:nvPr/>
                </p:nvSpPr>
                <p:spPr bwMode="auto">
                  <a:xfrm>
                    <a:off x="902" y="2060"/>
                    <a:ext cx="220" cy="173"/>
                  </a:xfrm>
                  <a:prstGeom prst="rect">
                    <a:avLst/>
                  </a:prstGeom>
                  <a:noFill/>
                  <a:ln w="9525">
                    <a:noFill/>
                    <a:miter lim="800000"/>
                    <a:headEnd/>
                    <a:tailEnd/>
                  </a:ln>
                </p:spPr>
                <p:txBody>
                  <a:bodyPr wrap="none">
                    <a:spAutoFit/>
                  </a:bodyPr>
                  <a:lstStyle/>
                  <a:p>
                    <a:r>
                      <a:rPr lang="en-US" sz="1200">
                        <a:latin typeface="Tahoma" pitchFamily="34" charset="0"/>
                      </a:rPr>
                      <a:t>11</a:t>
                    </a:r>
                  </a:p>
                </p:txBody>
              </p:sp>
              <p:sp>
                <p:nvSpPr>
                  <p:cNvPr id="21655" name="Text Box 42"/>
                  <p:cNvSpPr txBox="1">
                    <a:spLocks noChangeArrowheads="1"/>
                  </p:cNvSpPr>
                  <p:nvPr/>
                </p:nvSpPr>
                <p:spPr bwMode="auto">
                  <a:xfrm>
                    <a:off x="1239" y="2056"/>
                    <a:ext cx="220" cy="173"/>
                  </a:xfrm>
                  <a:prstGeom prst="rect">
                    <a:avLst/>
                  </a:prstGeom>
                  <a:noFill/>
                  <a:ln w="9525">
                    <a:noFill/>
                    <a:miter lim="800000"/>
                    <a:headEnd/>
                    <a:tailEnd/>
                  </a:ln>
                </p:spPr>
                <p:txBody>
                  <a:bodyPr wrap="none">
                    <a:spAutoFit/>
                  </a:bodyPr>
                  <a:lstStyle/>
                  <a:p>
                    <a:r>
                      <a:rPr lang="en-US" sz="1200">
                        <a:latin typeface="Tahoma" pitchFamily="34" charset="0"/>
                      </a:rPr>
                      <a:t>12</a:t>
                    </a:r>
                  </a:p>
                </p:txBody>
              </p:sp>
              <p:sp>
                <p:nvSpPr>
                  <p:cNvPr id="21656" name="Text Box 43"/>
                  <p:cNvSpPr txBox="1">
                    <a:spLocks noChangeArrowheads="1"/>
                  </p:cNvSpPr>
                  <p:nvPr/>
                </p:nvSpPr>
                <p:spPr bwMode="auto">
                  <a:xfrm>
                    <a:off x="1584" y="2056"/>
                    <a:ext cx="220" cy="173"/>
                  </a:xfrm>
                  <a:prstGeom prst="rect">
                    <a:avLst/>
                  </a:prstGeom>
                  <a:noFill/>
                  <a:ln w="9525">
                    <a:noFill/>
                    <a:miter lim="800000"/>
                    <a:headEnd/>
                    <a:tailEnd/>
                  </a:ln>
                </p:spPr>
                <p:txBody>
                  <a:bodyPr wrap="none">
                    <a:spAutoFit/>
                  </a:bodyPr>
                  <a:lstStyle/>
                  <a:p>
                    <a:r>
                      <a:rPr lang="en-US" sz="1200">
                        <a:latin typeface="Tahoma" pitchFamily="34" charset="0"/>
                      </a:rPr>
                      <a:t>15</a:t>
                    </a:r>
                  </a:p>
                </p:txBody>
              </p:sp>
              <p:sp>
                <p:nvSpPr>
                  <p:cNvPr id="21657" name="Text Box 44"/>
                  <p:cNvSpPr txBox="1">
                    <a:spLocks noChangeArrowheads="1"/>
                  </p:cNvSpPr>
                  <p:nvPr/>
                </p:nvSpPr>
                <p:spPr bwMode="auto">
                  <a:xfrm>
                    <a:off x="1911" y="2056"/>
                    <a:ext cx="220" cy="173"/>
                  </a:xfrm>
                  <a:prstGeom prst="rect">
                    <a:avLst/>
                  </a:prstGeom>
                  <a:noFill/>
                  <a:ln w="9525">
                    <a:noFill/>
                    <a:miter lim="800000"/>
                    <a:headEnd/>
                    <a:tailEnd/>
                  </a:ln>
                </p:spPr>
                <p:txBody>
                  <a:bodyPr wrap="none">
                    <a:spAutoFit/>
                  </a:bodyPr>
                  <a:lstStyle/>
                  <a:p>
                    <a:r>
                      <a:rPr lang="en-US" sz="1200">
                        <a:latin typeface="Tahoma" pitchFamily="34" charset="0"/>
                      </a:rPr>
                      <a:t>16</a:t>
                    </a:r>
                    <a:endParaRPr lang="en-US" sz="1400">
                      <a:latin typeface="Tahoma" pitchFamily="34" charset="0"/>
                    </a:endParaRPr>
                  </a:p>
                </p:txBody>
              </p:sp>
            </p:grpSp>
          </p:grpSp>
          <p:grpSp>
            <p:nvGrpSpPr>
              <p:cNvPr id="21620" name="Group 45"/>
              <p:cNvGrpSpPr>
                <a:grpSpLocks/>
              </p:cNvGrpSpPr>
              <p:nvPr/>
            </p:nvGrpSpPr>
            <p:grpSpPr bwMode="auto">
              <a:xfrm>
                <a:off x="806" y="2120"/>
                <a:ext cx="1154" cy="256"/>
                <a:chOff x="806" y="2120"/>
                <a:chExt cx="1154" cy="256"/>
              </a:xfrm>
            </p:grpSpPr>
            <p:sp>
              <p:nvSpPr>
                <p:cNvPr id="21636" name="Text Box 46"/>
                <p:cNvSpPr txBox="1">
                  <a:spLocks noChangeArrowheads="1"/>
                </p:cNvSpPr>
                <p:nvPr/>
              </p:nvSpPr>
              <p:spPr bwMode="auto">
                <a:xfrm>
                  <a:off x="806" y="2121"/>
                  <a:ext cx="196" cy="250"/>
                </a:xfrm>
                <a:prstGeom prst="rect">
                  <a:avLst/>
                </a:prstGeom>
                <a:noFill/>
                <a:ln w="9525">
                  <a:noFill/>
                  <a:miter lim="800000"/>
                  <a:headEnd/>
                  <a:tailEnd/>
                </a:ln>
              </p:spPr>
              <p:txBody>
                <a:bodyPr wrap="none">
                  <a:spAutoFit/>
                </a:bodyPr>
                <a:lstStyle/>
                <a:p>
                  <a:r>
                    <a:rPr lang="en-US" sz="2000"/>
                    <a:t>1</a:t>
                  </a:r>
                </a:p>
              </p:txBody>
            </p:sp>
            <p:sp>
              <p:nvSpPr>
                <p:cNvPr id="21637" name="Text Box 47"/>
                <p:cNvSpPr txBox="1">
                  <a:spLocks noChangeArrowheads="1"/>
                </p:cNvSpPr>
                <p:nvPr/>
              </p:nvSpPr>
              <p:spPr bwMode="auto">
                <a:xfrm>
                  <a:off x="1116" y="2121"/>
                  <a:ext cx="196" cy="250"/>
                </a:xfrm>
                <a:prstGeom prst="rect">
                  <a:avLst/>
                </a:prstGeom>
                <a:noFill/>
                <a:ln w="9525">
                  <a:noFill/>
                  <a:miter lim="800000"/>
                  <a:headEnd/>
                  <a:tailEnd/>
                </a:ln>
              </p:spPr>
              <p:txBody>
                <a:bodyPr wrap="none">
                  <a:spAutoFit/>
                </a:bodyPr>
                <a:lstStyle/>
                <a:p>
                  <a:r>
                    <a:rPr lang="en-US" sz="2000"/>
                    <a:t>0</a:t>
                  </a:r>
                </a:p>
              </p:txBody>
            </p:sp>
            <p:sp>
              <p:nvSpPr>
                <p:cNvPr id="21638" name="Text Box 48"/>
                <p:cNvSpPr txBox="1">
                  <a:spLocks noChangeArrowheads="1"/>
                </p:cNvSpPr>
                <p:nvPr/>
              </p:nvSpPr>
              <p:spPr bwMode="auto">
                <a:xfrm>
                  <a:off x="1444" y="2126"/>
                  <a:ext cx="196" cy="250"/>
                </a:xfrm>
                <a:prstGeom prst="rect">
                  <a:avLst/>
                </a:prstGeom>
                <a:noFill/>
                <a:ln w="9525">
                  <a:noFill/>
                  <a:miter lim="800000"/>
                  <a:headEnd/>
                  <a:tailEnd/>
                </a:ln>
              </p:spPr>
              <p:txBody>
                <a:bodyPr wrap="none">
                  <a:spAutoFit/>
                </a:bodyPr>
                <a:lstStyle/>
                <a:p>
                  <a:r>
                    <a:rPr lang="en-US" sz="2000"/>
                    <a:t>0</a:t>
                  </a:r>
                </a:p>
              </p:txBody>
            </p:sp>
            <p:sp>
              <p:nvSpPr>
                <p:cNvPr id="21639" name="Text Box 49"/>
                <p:cNvSpPr txBox="1">
                  <a:spLocks noChangeArrowheads="1"/>
                </p:cNvSpPr>
                <p:nvPr/>
              </p:nvSpPr>
              <p:spPr bwMode="auto">
                <a:xfrm>
                  <a:off x="1764" y="2120"/>
                  <a:ext cx="196" cy="250"/>
                </a:xfrm>
                <a:prstGeom prst="rect">
                  <a:avLst/>
                </a:prstGeom>
                <a:noFill/>
                <a:ln w="9525">
                  <a:noFill/>
                  <a:miter lim="800000"/>
                  <a:headEnd/>
                  <a:tailEnd/>
                </a:ln>
              </p:spPr>
              <p:txBody>
                <a:bodyPr wrap="none">
                  <a:spAutoFit/>
                </a:bodyPr>
                <a:lstStyle/>
                <a:p>
                  <a:r>
                    <a:rPr lang="en-US" sz="2000"/>
                    <a:t>0</a:t>
                  </a:r>
                </a:p>
              </p:txBody>
            </p:sp>
          </p:grpSp>
          <p:grpSp>
            <p:nvGrpSpPr>
              <p:cNvPr id="21621" name="Group 50"/>
              <p:cNvGrpSpPr>
                <a:grpSpLocks/>
              </p:cNvGrpSpPr>
              <p:nvPr/>
            </p:nvGrpSpPr>
            <p:grpSpPr bwMode="auto">
              <a:xfrm>
                <a:off x="806" y="2472"/>
                <a:ext cx="1154" cy="256"/>
                <a:chOff x="806" y="2120"/>
                <a:chExt cx="1154" cy="256"/>
              </a:xfrm>
            </p:grpSpPr>
            <p:sp>
              <p:nvSpPr>
                <p:cNvPr id="21632" name="Text Box 51"/>
                <p:cNvSpPr txBox="1">
                  <a:spLocks noChangeArrowheads="1"/>
                </p:cNvSpPr>
                <p:nvPr/>
              </p:nvSpPr>
              <p:spPr bwMode="auto">
                <a:xfrm>
                  <a:off x="806" y="2121"/>
                  <a:ext cx="196" cy="250"/>
                </a:xfrm>
                <a:prstGeom prst="rect">
                  <a:avLst/>
                </a:prstGeom>
                <a:noFill/>
                <a:ln w="9525">
                  <a:noFill/>
                  <a:miter lim="800000"/>
                  <a:headEnd/>
                  <a:tailEnd/>
                </a:ln>
              </p:spPr>
              <p:txBody>
                <a:bodyPr wrap="none">
                  <a:spAutoFit/>
                </a:bodyPr>
                <a:lstStyle/>
                <a:p>
                  <a:r>
                    <a:rPr lang="en-US" sz="2000"/>
                    <a:t>1</a:t>
                  </a:r>
                </a:p>
              </p:txBody>
            </p:sp>
            <p:sp>
              <p:nvSpPr>
                <p:cNvPr id="21633" name="Text Box 52"/>
                <p:cNvSpPr txBox="1">
                  <a:spLocks noChangeArrowheads="1"/>
                </p:cNvSpPr>
                <p:nvPr/>
              </p:nvSpPr>
              <p:spPr bwMode="auto">
                <a:xfrm>
                  <a:off x="1116" y="2121"/>
                  <a:ext cx="196" cy="250"/>
                </a:xfrm>
                <a:prstGeom prst="rect">
                  <a:avLst/>
                </a:prstGeom>
                <a:noFill/>
                <a:ln w="9525">
                  <a:noFill/>
                  <a:miter lim="800000"/>
                  <a:headEnd/>
                  <a:tailEnd/>
                </a:ln>
              </p:spPr>
              <p:txBody>
                <a:bodyPr wrap="none">
                  <a:spAutoFit/>
                </a:bodyPr>
                <a:lstStyle/>
                <a:p>
                  <a:r>
                    <a:rPr lang="en-US" sz="2000"/>
                    <a:t>1</a:t>
                  </a:r>
                </a:p>
              </p:txBody>
            </p:sp>
            <p:sp>
              <p:nvSpPr>
                <p:cNvPr id="21634" name="Text Box 53"/>
                <p:cNvSpPr txBox="1">
                  <a:spLocks noChangeArrowheads="1"/>
                </p:cNvSpPr>
                <p:nvPr/>
              </p:nvSpPr>
              <p:spPr bwMode="auto">
                <a:xfrm>
                  <a:off x="1444" y="2126"/>
                  <a:ext cx="196" cy="250"/>
                </a:xfrm>
                <a:prstGeom prst="rect">
                  <a:avLst/>
                </a:prstGeom>
                <a:noFill/>
                <a:ln w="9525">
                  <a:noFill/>
                  <a:miter lim="800000"/>
                  <a:headEnd/>
                  <a:tailEnd/>
                </a:ln>
              </p:spPr>
              <p:txBody>
                <a:bodyPr wrap="none">
                  <a:spAutoFit/>
                </a:bodyPr>
                <a:lstStyle/>
                <a:p>
                  <a:r>
                    <a:rPr lang="en-US" sz="2000"/>
                    <a:t>0</a:t>
                  </a:r>
                </a:p>
              </p:txBody>
            </p:sp>
            <p:sp>
              <p:nvSpPr>
                <p:cNvPr id="21635" name="Text Box 54"/>
                <p:cNvSpPr txBox="1">
                  <a:spLocks noChangeArrowheads="1"/>
                </p:cNvSpPr>
                <p:nvPr/>
              </p:nvSpPr>
              <p:spPr bwMode="auto">
                <a:xfrm>
                  <a:off x="1764" y="2120"/>
                  <a:ext cx="196" cy="250"/>
                </a:xfrm>
                <a:prstGeom prst="rect">
                  <a:avLst/>
                </a:prstGeom>
                <a:noFill/>
                <a:ln w="9525">
                  <a:noFill/>
                  <a:miter lim="800000"/>
                  <a:headEnd/>
                  <a:tailEnd/>
                </a:ln>
              </p:spPr>
              <p:txBody>
                <a:bodyPr wrap="none">
                  <a:spAutoFit/>
                </a:bodyPr>
                <a:lstStyle/>
                <a:p>
                  <a:r>
                    <a:rPr lang="en-US" sz="2000"/>
                    <a:t>0</a:t>
                  </a:r>
                </a:p>
              </p:txBody>
            </p:sp>
          </p:grpSp>
          <p:grpSp>
            <p:nvGrpSpPr>
              <p:cNvPr id="21622" name="Group 55"/>
              <p:cNvGrpSpPr>
                <a:grpSpLocks/>
              </p:cNvGrpSpPr>
              <p:nvPr/>
            </p:nvGrpSpPr>
            <p:grpSpPr bwMode="auto">
              <a:xfrm>
                <a:off x="798" y="2816"/>
                <a:ext cx="1154" cy="256"/>
                <a:chOff x="806" y="2120"/>
                <a:chExt cx="1154" cy="256"/>
              </a:xfrm>
            </p:grpSpPr>
            <p:sp>
              <p:nvSpPr>
                <p:cNvPr id="21628" name="Text Box 56"/>
                <p:cNvSpPr txBox="1">
                  <a:spLocks noChangeArrowheads="1"/>
                </p:cNvSpPr>
                <p:nvPr/>
              </p:nvSpPr>
              <p:spPr bwMode="auto">
                <a:xfrm>
                  <a:off x="806" y="2121"/>
                  <a:ext cx="196" cy="250"/>
                </a:xfrm>
                <a:prstGeom prst="rect">
                  <a:avLst/>
                </a:prstGeom>
                <a:noFill/>
                <a:ln w="9525">
                  <a:noFill/>
                  <a:miter lim="800000"/>
                  <a:headEnd/>
                  <a:tailEnd/>
                </a:ln>
              </p:spPr>
              <p:txBody>
                <a:bodyPr wrap="none">
                  <a:spAutoFit/>
                </a:bodyPr>
                <a:lstStyle/>
                <a:p>
                  <a:r>
                    <a:rPr lang="en-US" sz="2000"/>
                    <a:t>1</a:t>
                  </a:r>
                </a:p>
              </p:txBody>
            </p:sp>
            <p:sp>
              <p:nvSpPr>
                <p:cNvPr id="21629" name="Text Box 57"/>
                <p:cNvSpPr txBox="1">
                  <a:spLocks noChangeArrowheads="1"/>
                </p:cNvSpPr>
                <p:nvPr/>
              </p:nvSpPr>
              <p:spPr bwMode="auto">
                <a:xfrm>
                  <a:off x="1116" y="2121"/>
                  <a:ext cx="196" cy="250"/>
                </a:xfrm>
                <a:prstGeom prst="rect">
                  <a:avLst/>
                </a:prstGeom>
                <a:noFill/>
                <a:ln w="9525">
                  <a:noFill/>
                  <a:miter lim="800000"/>
                  <a:headEnd/>
                  <a:tailEnd/>
                </a:ln>
              </p:spPr>
              <p:txBody>
                <a:bodyPr wrap="none">
                  <a:spAutoFit/>
                </a:bodyPr>
                <a:lstStyle/>
                <a:p>
                  <a:r>
                    <a:rPr lang="en-US" sz="2000"/>
                    <a:t>1</a:t>
                  </a:r>
                </a:p>
              </p:txBody>
            </p:sp>
            <p:sp>
              <p:nvSpPr>
                <p:cNvPr id="21630" name="Text Box 58"/>
                <p:cNvSpPr txBox="1">
                  <a:spLocks noChangeArrowheads="1"/>
                </p:cNvSpPr>
                <p:nvPr/>
              </p:nvSpPr>
              <p:spPr bwMode="auto">
                <a:xfrm>
                  <a:off x="1444" y="2126"/>
                  <a:ext cx="196" cy="250"/>
                </a:xfrm>
                <a:prstGeom prst="rect">
                  <a:avLst/>
                </a:prstGeom>
                <a:noFill/>
                <a:ln w="9525">
                  <a:noFill/>
                  <a:miter lim="800000"/>
                  <a:headEnd/>
                  <a:tailEnd/>
                </a:ln>
              </p:spPr>
              <p:txBody>
                <a:bodyPr wrap="none">
                  <a:spAutoFit/>
                </a:bodyPr>
                <a:lstStyle/>
                <a:p>
                  <a:r>
                    <a:rPr lang="en-US" sz="2000"/>
                    <a:t>0</a:t>
                  </a:r>
                </a:p>
              </p:txBody>
            </p:sp>
            <p:sp>
              <p:nvSpPr>
                <p:cNvPr id="21631" name="Text Box 59"/>
                <p:cNvSpPr txBox="1">
                  <a:spLocks noChangeArrowheads="1"/>
                </p:cNvSpPr>
                <p:nvPr/>
              </p:nvSpPr>
              <p:spPr bwMode="auto">
                <a:xfrm>
                  <a:off x="1764" y="2120"/>
                  <a:ext cx="196" cy="250"/>
                </a:xfrm>
                <a:prstGeom prst="rect">
                  <a:avLst/>
                </a:prstGeom>
                <a:noFill/>
                <a:ln w="9525">
                  <a:noFill/>
                  <a:miter lim="800000"/>
                  <a:headEnd/>
                  <a:tailEnd/>
                </a:ln>
              </p:spPr>
              <p:txBody>
                <a:bodyPr wrap="none">
                  <a:spAutoFit/>
                </a:bodyPr>
                <a:lstStyle/>
                <a:p>
                  <a:r>
                    <a:rPr lang="en-US" sz="2000"/>
                    <a:t>0</a:t>
                  </a:r>
                </a:p>
              </p:txBody>
            </p:sp>
          </p:grpSp>
          <p:grpSp>
            <p:nvGrpSpPr>
              <p:cNvPr id="21623" name="Group 60"/>
              <p:cNvGrpSpPr>
                <a:grpSpLocks/>
              </p:cNvGrpSpPr>
              <p:nvPr/>
            </p:nvGrpSpPr>
            <p:grpSpPr bwMode="auto">
              <a:xfrm>
                <a:off x="798" y="3152"/>
                <a:ext cx="1154" cy="256"/>
                <a:chOff x="806" y="2120"/>
                <a:chExt cx="1154" cy="256"/>
              </a:xfrm>
            </p:grpSpPr>
            <p:sp>
              <p:nvSpPr>
                <p:cNvPr id="21624" name="Text Box 61"/>
                <p:cNvSpPr txBox="1">
                  <a:spLocks noChangeArrowheads="1"/>
                </p:cNvSpPr>
                <p:nvPr/>
              </p:nvSpPr>
              <p:spPr bwMode="auto">
                <a:xfrm>
                  <a:off x="806" y="2121"/>
                  <a:ext cx="196" cy="250"/>
                </a:xfrm>
                <a:prstGeom prst="rect">
                  <a:avLst/>
                </a:prstGeom>
                <a:noFill/>
                <a:ln w="9525">
                  <a:noFill/>
                  <a:miter lim="800000"/>
                  <a:headEnd/>
                  <a:tailEnd/>
                </a:ln>
              </p:spPr>
              <p:txBody>
                <a:bodyPr wrap="none">
                  <a:spAutoFit/>
                </a:bodyPr>
                <a:lstStyle/>
                <a:p>
                  <a:r>
                    <a:rPr lang="en-US" sz="2000"/>
                    <a:t>1</a:t>
                  </a:r>
                </a:p>
              </p:txBody>
            </p:sp>
            <p:sp>
              <p:nvSpPr>
                <p:cNvPr id="21625" name="Text Box 62"/>
                <p:cNvSpPr txBox="1">
                  <a:spLocks noChangeArrowheads="1"/>
                </p:cNvSpPr>
                <p:nvPr/>
              </p:nvSpPr>
              <p:spPr bwMode="auto">
                <a:xfrm>
                  <a:off x="1116" y="2121"/>
                  <a:ext cx="196" cy="250"/>
                </a:xfrm>
                <a:prstGeom prst="rect">
                  <a:avLst/>
                </a:prstGeom>
                <a:noFill/>
                <a:ln w="9525">
                  <a:noFill/>
                  <a:miter lim="800000"/>
                  <a:headEnd/>
                  <a:tailEnd/>
                </a:ln>
              </p:spPr>
              <p:txBody>
                <a:bodyPr wrap="none">
                  <a:spAutoFit/>
                </a:bodyPr>
                <a:lstStyle/>
                <a:p>
                  <a:r>
                    <a:rPr lang="en-US" sz="2000"/>
                    <a:t>1</a:t>
                  </a:r>
                </a:p>
              </p:txBody>
            </p:sp>
            <p:sp>
              <p:nvSpPr>
                <p:cNvPr id="21626" name="Text Box 63"/>
                <p:cNvSpPr txBox="1">
                  <a:spLocks noChangeArrowheads="1"/>
                </p:cNvSpPr>
                <p:nvPr/>
              </p:nvSpPr>
              <p:spPr bwMode="auto">
                <a:xfrm>
                  <a:off x="1444" y="2126"/>
                  <a:ext cx="196" cy="250"/>
                </a:xfrm>
                <a:prstGeom prst="rect">
                  <a:avLst/>
                </a:prstGeom>
                <a:noFill/>
                <a:ln w="9525">
                  <a:noFill/>
                  <a:miter lim="800000"/>
                  <a:headEnd/>
                  <a:tailEnd/>
                </a:ln>
              </p:spPr>
              <p:txBody>
                <a:bodyPr wrap="none">
                  <a:spAutoFit/>
                </a:bodyPr>
                <a:lstStyle/>
                <a:p>
                  <a:r>
                    <a:rPr lang="en-US" sz="2000"/>
                    <a:t>1</a:t>
                  </a:r>
                </a:p>
              </p:txBody>
            </p:sp>
            <p:sp>
              <p:nvSpPr>
                <p:cNvPr id="21627" name="Text Box 64"/>
                <p:cNvSpPr txBox="1">
                  <a:spLocks noChangeArrowheads="1"/>
                </p:cNvSpPr>
                <p:nvPr/>
              </p:nvSpPr>
              <p:spPr bwMode="auto">
                <a:xfrm>
                  <a:off x="1764" y="2120"/>
                  <a:ext cx="196" cy="250"/>
                </a:xfrm>
                <a:prstGeom prst="rect">
                  <a:avLst/>
                </a:prstGeom>
                <a:noFill/>
                <a:ln w="9525">
                  <a:noFill/>
                  <a:miter lim="800000"/>
                  <a:headEnd/>
                  <a:tailEnd/>
                </a:ln>
              </p:spPr>
              <p:txBody>
                <a:bodyPr wrap="none">
                  <a:spAutoFit/>
                </a:bodyPr>
                <a:lstStyle/>
                <a:p>
                  <a:r>
                    <a:rPr lang="en-US" sz="2000"/>
                    <a:t>1</a:t>
                  </a:r>
                </a:p>
              </p:txBody>
            </p:sp>
          </p:grpSp>
        </p:grpSp>
        <p:grpSp>
          <p:nvGrpSpPr>
            <p:cNvPr id="21570" name="Group 172"/>
            <p:cNvGrpSpPr>
              <a:grpSpLocks/>
            </p:cNvGrpSpPr>
            <p:nvPr/>
          </p:nvGrpSpPr>
          <p:grpSpPr bwMode="auto">
            <a:xfrm>
              <a:off x="2448" y="1232"/>
              <a:ext cx="1868" cy="984"/>
              <a:chOff x="2448" y="1232"/>
              <a:chExt cx="1868" cy="984"/>
            </a:xfrm>
          </p:grpSpPr>
          <p:sp>
            <p:nvSpPr>
              <p:cNvPr id="21571" name="AutoShape 65"/>
              <p:cNvSpPr>
                <a:spLocks noChangeArrowheads="1"/>
              </p:cNvSpPr>
              <p:nvPr/>
            </p:nvSpPr>
            <p:spPr bwMode="auto">
              <a:xfrm>
                <a:off x="2928" y="2000"/>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72" name="AutoShape 66"/>
              <p:cNvSpPr>
                <a:spLocks noChangeArrowheads="1"/>
              </p:cNvSpPr>
              <p:nvPr/>
            </p:nvSpPr>
            <p:spPr bwMode="auto">
              <a:xfrm>
                <a:off x="3024" y="2000"/>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73" name="AutoShape 67"/>
              <p:cNvSpPr>
                <a:spLocks noChangeArrowheads="1"/>
              </p:cNvSpPr>
              <p:nvPr/>
            </p:nvSpPr>
            <p:spPr bwMode="auto">
              <a:xfrm>
                <a:off x="3120" y="2000"/>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74" name="AutoShape 68"/>
              <p:cNvSpPr>
                <a:spLocks noChangeArrowheads="1"/>
              </p:cNvSpPr>
              <p:nvPr/>
            </p:nvSpPr>
            <p:spPr bwMode="auto">
              <a:xfrm>
                <a:off x="3216" y="2000"/>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75" name="AutoShape 69"/>
              <p:cNvSpPr>
                <a:spLocks noChangeArrowheads="1"/>
              </p:cNvSpPr>
              <p:nvPr/>
            </p:nvSpPr>
            <p:spPr bwMode="auto">
              <a:xfrm>
                <a:off x="3408" y="2000"/>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76" name="AutoShape 70"/>
              <p:cNvSpPr>
                <a:spLocks noChangeArrowheads="1"/>
              </p:cNvSpPr>
              <p:nvPr/>
            </p:nvSpPr>
            <p:spPr bwMode="auto">
              <a:xfrm>
                <a:off x="3504" y="2000"/>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77" name="AutoShape 71"/>
              <p:cNvSpPr>
                <a:spLocks noChangeArrowheads="1"/>
              </p:cNvSpPr>
              <p:nvPr/>
            </p:nvSpPr>
            <p:spPr bwMode="auto">
              <a:xfrm>
                <a:off x="3600" y="2000"/>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78" name="AutoShape 72"/>
              <p:cNvSpPr>
                <a:spLocks noChangeArrowheads="1"/>
              </p:cNvSpPr>
              <p:nvPr/>
            </p:nvSpPr>
            <p:spPr bwMode="auto">
              <a:xfrm>
                <a:off x="3696" y="2000"/>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79" name="AutoShape 73"/>
              <p:cNvSpPr>
                <a:spLocks noChangeArrowheads="1"/>
              </p:cNvSpPr>
              <p:nvPr/>
            </p:nvSpPr>
            <p:spPr bwMode="auto">
              <a:xfrm>
                <a:off x="3888" y="2000"/>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80" name="AutoShape 74"/>
              <p:cNvSpPr>
                <a:spLocks noChangeArrowheads="1"/>
              </p:cNvSpPr>
              <p:nvPr/>
            </p:nvSpPr>
            <p:spPr bwMode="auto">
              <a:xfrm>
                <a:off x="3984" y="2000"/>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81" name="AutoShape 75"/>
              <p:cNvSpPr>
                <a:spLocks noChangeArrowheads="1"/>
              </p:cNvSpPr>
              <p:nvPr/>
            </p:nvSpPr>
            <p:spPr bwMode="auto">
              <a:xfrm>
                <a:off x="4080" y="2000"/>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82" name="AutoShape 76"/>
              <p:cNvSpPr>
                <a:spLocks noChangeArrowheads="1"/>
              </p:cNvSpPr>
              <p:nvPr/>
            </p:nvSpPr>
            <p:spPr bwMode="auto">
              <a:xfrm>
                <a:off x="4176" y="2000"/>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83" name="AutoShape 77"/>
              <p:cNvSpPr>
                <a:spLocks noChangeArrowheads="1"/>
              </p:cNvSpPr>
              <p:nvPr/>
            </p:nvSpPr>
            <p:spPr bwMode="auto">
              <a:xfrm>
                <a:off x="2736" y="2000"/>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84" name="AutoShape 78"/>
              <p:cNvSpPr>
                <a:spLocks noChangeArrowheads="1"/>
              </p:cNvSpPr>
              <p:nvPr/>
            </p:nvSpPr>
            <p:spPr bwMode="auto">
              <a:xfrm>
                <a:off x="2640" y="2000"/>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85" name="AutoShape 79"/>
              <p:cNvSpPr>
                <a:spLocks noChangeArrowheads="1"/>
              </p:cNvSpPr>
              <p:nvPr/>
            </p:nvSpPr>
            <p:spPr bwMode="auto">
              <a:xfrm>
                <a:off x="2448" y="2000"/>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86" name="AutoShape 80"/>
              <p:cNvSpPr>
                <a:spLocks noChangeArrowheads="1"/>
              </p:cNvSpPr>
              <p:nvPr/>
            </p:nvSpPr>
            <p:spPr bwMode="auto">
              <a:xfrm>
                <a:off x="2544" y="2000"/>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87" name="AutoShape 81"/>
              <p:cNvSpPr>
                <a:spLocks noChangeArrowheads="1"/>
              </p:cNvSpPr>
              <p:nvPr/>
            </p:nvSpPr>
            <p:spPr bwMode="auto">
              <a:xfrm>
                <a:off x="2596" y="1784"/>
                <a:ext cx="48" cy="48"/>
              </a:xfrm>
              <a:prstGeom prst="flowChartConnector">
                <a:avLst/>
              </a:prstGeom>
              <a:noFill/>
              <a:ln w="9525">
                <a:solidFill>
                  <a:schemeClr val="tx1"/>
                </a:solidFill>
                <a:round/>
                <a:headEnd/>
                <a:tailEnd/>
              </a:ln>
            </p:spPr>
            <p:txBody>
              <a:bodyPr wrap="none" anchor="ctr"/>
              <a:lstStyle/>
              <a:p>
                <a:endParaRPr lang="pt-BR"/>
              </a:p>
            </p:txBody>
          </p:sp>
          <p:sp>
            <p:nvSpPr>
              <p:cNvPr id="21588" name="AutoShape 82"/>
              <p:cNvSpPr>
                <a:spLocks noChangeArrowheads="1"/>
              </p:cNvSpPr>
              <p:nvPr/>
            </p:nvSpPr>
            <p:spPr bwMode="auto">
              <a:xfrm>
                <a:off x="3072" y="1784"/>
                <a:ext cx="48" cy="48"/>
              </a:xfrm>
              <a:prstGeom prst="flowChartConnector">
                <a:avLst/>
              </a:prstGeom>
              <a:noFill/>
              <a:ln w="9525">
                <a:solidFill>
                  <a:schemeClr val="tx1"/>
                </a:solidFill>
                <a:round/>
                <a:headEnd/>
                <a:tailEnd/>
              </a:ln>
            </p:spPr>
            <p:txBody>
              <a:bodyPr wrap="none" anchor="ctr"/>
              <a:lstStyle/>
              <a:p>
                <a:endParaRPr lang="pt-BR"/>
              </a:p>
            </p:txBody>
          </p:sp>
          <p:sp>
            <p:nvSpPr>
              <p:cNvPr id="21589" name="AutoShape 83"/>
              <p:cNvSpPr>
                <a:spLocks noChangeArrowheads="1"/>
              </p:cNvSpPr>
              <p:nvPr/>
            </p:nvSpPr>
            <p:spPr bwMode="auto">
              <a:xfrm>
                <a:off x="3552" y="1792"/>
                <a:ext cx="48" cy="48"/>
              </a:xfrm>
              <a:prstGeom prst="flowChartConnector">
                <a:avLst/>
              </a:prstGeom>
              <a:noFill/>
              <a:ln w="9525">
                <a:solidFill>
                  <a:schemeClr val="tx1"/>
                </a:solidFill>
                <a:round/>
                <a:headEnd/>
                <a:tailEnd/>
              </a:ln>
            </p:spPr>
            <p:txBody>
              <a:bodyPr wrap="none" anchor="ctr"/>
              <a:lstStyle/>
              <a:p>
                <a:endParaRPr lang="pt-BR"/>
              </a:p>
            </p:txBody>
          </p:sp>
          <p:sp>
            <p:nvSpPr>
              <p:cNvPr id="21590" name="AutoShape 84"/>
              <p:cNvSpPr>
                <a:spLocks noChangeArrowheads="1"/>
              </p:cNvSpPr>
              <p:nvPr/>
            </p:nvSpPr>
            <p:spPr bwMode="auto">
              <a:xfrm>
                <a:off x="4032" y="1784"/>
                <a:ext cx="48" cy="48"/>
              </a:xfrm>
              <a:prstGeom prst="flowChartConnector">
                <a:avLst/>
              </a:prstGeom>
              <a:noFill/>
              <a:ln w="9525">
                <a:solidFill>
                  <a:schemeClr val="tx1"/>
                </a:solidFill>
                <a:round/>
                <a:headEnd/>
                <a:tailEnd/>
              </a:ln>
            </p:spPr>
            <p:txBody>
              <a:bodyPr wrap="none" anchor="ctr"/>
              <a:lstStyle/>
              <a:p>
                <a:endParaRPr lang="pt-BR"/>
              </a:p>
            </p:txBody>
          </p:sp>
          <p:sp>
            <p:nvSpPr>
              <p:cNvPr id="21591" name="AutoShape 85"/>
              <p:cNvSpPr>
                <a:spLocks noChangeArrowheads="1"/>
              </p:cNvSpPr>
              <p:nvPr/>
            </p:nvSpPr>
            <p:spPr bwMode="auto">
              <a:xfrm>
                <a:off x="3312" y="1232"/>
                <a:ext cx="48" cy="48"/>
              </a:xfrm>
              <a:prstGeom prst="flowChartConnector">
                <a:avLst/>
              </a:prstGeom>
              <a:noFill/>
              <a:ln w="9525">
                <a:solidFill>
                  <a:schemeClr val="tx1"/>
                </a:solidFill>
                <a:round/>
                <a:headEnd/>
                <a:tailEnd/>
              </a:ln>
            </p:spPr>
            <p:txBody>
              <a:bodyPr wrap="none" anchor="ctr"/>
              <a:lstStyle/>
              <a:p>
                <a:endParaRPr lang="pt-BR"/>
              </a:p>
            </p:txBody>
          </p:sp>
          <p:cxnSp>
            <p:nvCxnSpPr>
              <p:cNvPr id="21592" name="AutoShape 86"/>
              <p:cNvCxnSpPr>
                <a:cxnSpLocks noChangeShapeType="1"/>
                <a:stCxn id="21591" idx="1"/>
                <a:endCxn id="21587" idx="7"/>
              </p:cNvCxnSpPr>
              <p:nvPr/>
            </p:nvCxnSpPr>
            <p:spPr bwMode="auto">
              <a:xfrm flipH="1">
                <a:off x="2637" y="1239"/>
                <a:ext cx="682" cy="552"/>
              </a:xfrm>
              <a:prstGeom prst="straightConnector1">
                <a:avLst/>
              </a:prstGeom>
              <a:noFill/>
              <a:ln w="9525">
                <a:solidFill>
                  <a:schemeClr val="tx1"/>
                </a:solidFill>
                <a:round/>
                <a:headEnd/>
                <a:tailEnd/>
              </a:ln>
            </p:spPr>
          </p:cxnSp>
          <p:cxnSp>
            <p:nvCxnSpPr>
              <p:cNvPr id="21593" name="AutoShape 87"/>
              <p:cNvCxnSpPr>
                <a:cxnSpLocks noChangeShapeType="1"/>
                <a:stCxn id="21591" idx="5"/>
                <a:endCxn id="21589" idx="0"/>
              </p:cNvCxnSpPr>
              <p:nvPr/>
            </p:nvCxnSpPr>
            <p:spPr bwMode="auto">
              <a:xfrm>
                <a:off x="3353" y="1273"/>
                <a:ext cx="223" cy="519"/>
              </a:xfrm>
              <a:prstGeom prst="straightConnector1">
                <a:avLst/>
              </a:prstGeom>
              <a:noFill/>
              <a:ln w="9525">
                <a:solidFill>
                  <a:schemeClr val="tx1"/>
                </a:solidFill>
                <a:round/>
                <a:headEnd/>
                <a:tailEnd/>
              </a:ln>
            </p:spPr>
          </p:cxnSp>
          <p:cxnSp>
            <p:nvCxnSpPr>
              <p:cNvPr id="21594" name="AutoShape 88"/>
              <p:cNvCxnSpPr>
                <a:cxnSpLocks noChangeShapeType="1"/>
                <a:stCxn id="21591" idx="7"/>
                <a:endCxn id="21590" idx="0"/>
              </p:cNvCxnSpPr>
              <p:nvPr/>
            </p:nvCxnSpPr>
            <p:spPr bwMode="auto">
              <a:xfrm>
                <a:off x="3353" y="1239"/>
                <a:ext cx="703" cy="545"/>
              </a:xfrm>
              <a:prstGeom prst="straightConnector1">
                <a:avLst/>
              </a:prstGeom>
              <a:noFill/>
              <a:ln w="9525">
                <a:solidFill>
                  <a:schemeClr val="tx1"/>
                </a:solidFill>
                <a:round/>
                <a:headEnd/>
                <a:tailEnd/>
              </a:ln>
            </p:spPr>
          </p:cxnSp>
          <p:cxnSp>
            <p:nvCxnSpPr>
              <p:cNvPr id="21595" name="AutoShape 89"/>
              <p:cNvCxnSpPr>
                <a:cxnSpLocks noChangeShapeType="1"/>
                <a:stCxn id="21587" idx="3"/>
                <a:endCxn id="21586" idx="0"/>
              </p:cNvCxnSpPr>
              <p:nvPr/>
            </p:nvCxnSpPr>
            <p:spPr bwMode="auto">
              <a:xfrm flipH="1">
                <a:off x="2568" y="1825"/>
                <a:ext cx="35" cy="175"/>
              </a:xfrm>
              <a:prstGeom prst="straightConnector1">
                <a:avLst/>
              </a:prstGeom>
              <a:noFill/>
              <a:ln w="9525">
                <a:solidFill>
                  <a:schemeClr val="tx1"/>
                </a:solidFill>
                <a:round/>
                <a:headEnd/>
                <a:tailEnd/>
              </a:ln>
            </p:spPr>
          </p:cxnSp>
          <p:cxnSp>
            <p:nvCxnSpPr>
              <p:cNvPr id="21596" name="AutoShape 90"/>
              <p:cNvCxnSpPr>
                <a:cxnSpLocks noChangeShapeType="1"/>
                <a:stCxn id="21587" idx="5"/>
                <a:endCxn id="21584" idx="0"/>
              </p:cNvCxnSpPr>
              <p:nvPr/>
            </p:nvCxnSpPr>
            <p:spPr bwMode="auto">
              <a:xfrm>
                <a:off x="2637" y="1825"/>
                <a:ext cx="27" cy="175"/>
              </a:xfrm>
              <a:prstGeom prst="straightConnector1">
                <a:avLst/>
              </a:prstGeom>
              <a:noFill/>
              <a:ln w="9525">
                <a:solidFill>
                  <a:schemeClr val="tx1"/>
                </a:solidFill>
                <a:round/>
                <a:headEnd/>
                <a:tailEnd/>
              </a:ln>
            </p:spPr>
          </p:cxnSp>
          <p:cxnSp>
            <p:nvCxnSpPr>
              <p:cNvPr id="21597" name="AutoShape 91"/>
              <p:cNvCxnSpPr>
                <a:cxnSpLocks noChangeShapeType="1"/>
                <a:stCxn id="21587" idx="6"/>
                <a:endCxn id="21583" idx="0"/>
              </p:cNvCxnSpPr>
              <p:nvPr/>
            </p:nvCxnSpPr>
            <p:spPr bwMode="auto">
              <a:xfrm>
                <a:off x="2644" y="1808"/>
                <a:ext cx="116" cy="192"/>
              </a:xfrm>
              <a:prstGeom prst="straightConnector1">
                <a:avLst/>
              </a:prstGeom>
              <a:noFill/>
              <a:ln w="9525">
                <a:solidFill>
                  <a:schemeClr val="tx1"/>
                </a:solidFill>
                <a:round/>
                <a:headEnd/>
                <a:tailEnd/>
              </a:ln>
            </p:spPr>
          </p:cxnSp>
          <p:cxnSp>
            <p:nvCxnSpPr>
              <p:cNvPr id="21598" name="AutoShape 92"/>
              <p:cNvCxnSpPr>
                <a:cxnSpLocks noChangeShapeType="1"/>
                <a:stCxn id="21587" idx="2"/>
                <a:endCxn id="21585" idx="0"/>
              </p:cNvCxnSpPr>
              <p:nvPr/>
            </p:nvCxnSpPr>
            <p:spPr bwMode="auto">
              <a:xfrm flipH="1">
                <a:off x="2472" y="1808"/>
                <a:ext cx="124" cy="192"/>
              </a:xfrm>
              <a:prstGeom prst="straightConnector1">
                <a:avLst/>
              </a:prstGeom>
              <a:noFill/>
              <a:ln w="9525">
                <a:solidFill>
                  <a:schemeClr val="tx1"/>
                </a:solidFill>
                <a:round/>
                <a:headEnd/>
                <a:tailEnd/>
              </a:ln>
            </p:spPr>
          </p:cxnSp>
          <p:cxnSp>
            <p:nvCxnSpPr>
              <p:cNvPr id="21599" name="AutoShape 93"/>
              <p:cNvCxnSpPr>
                <a:cxnSpLocks noChangeShapeType="1"/>
                <a:stCxn id="21588" idx="2"/>
                <a:endCxn id="21571" idx="0"/>
              </p:cNvCxnSpPr>
              <p:nvPr/>
            </p:nvCxnSpPr>
            <p:spPr bwMode="auto">
              <a:xfrm flipH="1">
                <a:off x="2952" y="1808"/>
                <a:ext cx="120" cy="192"/>
              </a:xfrm>
              <a:prstGeom prst="straightConnector1">
                <a:avLst/>
              </a:prstGeom>
              <a:noFill/>
              <a:ln w="9525">
                <a:solidFill>
                  <a:schemeClr val="tx1"/>
                </a:solidFill>
                <a:round/>
                <a:headEnd/>
                <a:tailEnd/>
              </a:ln>
            </p:spPr>
          </p:cxnSp>
          <p:cxnSp>
            <p:nvCxnSpPr>
              <p:cNvPr id="21600" name="AutoShape 94"/>
              <p:cNvCxnSpPr>
                <a:cxnSpLocks noChangeShapeType="1"/>
                <a:stCxn id="21588" idx="3"/>
                <a:endCxn id="21572" idx="0"/>
              </p:cNvCxnSpPr>
              <p:nvPr/>
            </p:nvCxnSpPr>
            <p:spPr bwMode="auto">
              <a:xfrm flipH="1">
                <a:off x="3048" y="1825"/>
                <a:ext cx="31" cy="175"/>
              </a:xfrm>
              <a:prstGeom prst="straightConnector1">
                <a:avLst/>
              </a:prstGeom>
              <a:noFill/>
              <a:ln w="9525">
                <a:solidFill>
                  <a:schemeClr val="tx1"/>
                </a:solidFill>
                <a:round/>
                <a:headEnd/>
                <a:tailEnd/>
              </a:ln>
            </p:spPr>
          </p:cxnSp>
          <p:cxnSp>
            <p:nvCxnSpPr>
              <p:cNvPr id="21601" name="AutoShape 95"/>
              <p:cNvCxnSpPr>
                <a:cxnSpLocks noChangeShapeType="1"/>
                <a:stCxn id="21588" idx="5"/>
                <a:endCxn id="21573" idx="0"/>
              </p:cNvCxnSpPr>
              <p:nvPr/>
            </p:nvCxnSpPr>
            <p:spPr bwMode="auto">
              <a:xfrm>
                <a:off x="3113" y="1825"/>
                <a:ext cx="31" cy="175"/>
              </a:xfrm>
              <a:prstGeom prst="straightConnector1">
                <a:avLst/>
              </a:prstGeom>
              <a:noFill/>
              <a:ln w="9525">
                <a:solidFill>
                  <a:schemeClr val="tx1"/>
                </a:solidFill>
                <a:round/>
                <a:headEnd/>
                <a:tailEnd/>
              </a:ln>
            </p:spPr>
          </p:cxnSp>
          <p:cxnSp>
            <p:nvCxnSpPr>
              <p:cNvPr id="21602" name="AutoShape 96"/>
              <p:cNvCxnSpPr>
                <a:cxnSpLocks noChangeShapeType="1"/>
                <a:stCxn id="21588" idx="6"/>
                <a:endCxn id="21574" idx="0"/>
              </p:cNvCxnSpPr>
              <p:nvPr/>
            </p:nvCxnSpPr>
            <p:spPr bwMode="auto">
              <a:xfrm>
                <a:off x="3120" y="1808"/>
                <a:ext cx="120" cy="192"/>
              </a:xfrm>
              <a:prstGeom prst="straightConnector1">
                <a:avLst/>
              </a:prstGeom>
              <a:noFill/>
              <a:ln w="9525">
                <a:solidFill>
                  <a:schemeClr val="tx1"/>
                </a:solidFill>
                <a:round/>
                <a:headEnd/>
                <a:tailEnd/>
              </a:ln>
            </p:spPr>
          </p:cxnSp>
          <p:cxnSp>
            <p:nvCxnSpPr>
              <p:cNvPr id="21603" name="AutoShape 97"/>
              <p:cNvCxnSpPr>
                <a:cxnSpLocks noChangeShapeType="1"/>
                <a:stCxn id="21589" idx="2"/>
                <a:endCxn id="21575" idx="0"/>
              </p:cNvCxnSpPr>
              <p:nvPr/>
            </p:nvCxnSpPr>
            <p:spPr bwMode="auto">
              <a:xfrm flipH="1">
                <a:off x="3432" y="1816"/>
                <a:ext cx="120" cy="184"/>
              </a:xfrm>
              <a:prstGeom prst="straightConnector1">
                <a:avLst/>
              </a:prstGeom>
              <a:noFill/>
              <a:ln w="9525">
                <a:solidFill>
                  <a:schemeClr val="tx1"/>
                </a:solidFill>
                <a:round/>
                <a:headEnd/>
                <a:tailEnd/>
              </a:ln>
            </p:spPr>
          </p:cxnSp>
          <p:cxnSp>
            <p:nvCxnSpPr>
              <p:cNvPr id="21604" name="AutoShape 98"/>
              <p:cNvCxnSpPr>
                <a:cxnSpLocks noChangeShapeType="1"/>
                <a:stCxn id="21589" idx="3"/>
                <a:endCxn id="21576" idx="0"/>
              </p:cNvCxnSpPr>
              <p:nvPr/>
            </p:nvCxnSpPr>
            <p:spPr bwMode="auto">
              <a:xfrm flipH="1">
                <a:off x="3528" y="1833"/>
                <a:ext cx="31" cy="167"/>
              </a:xfrm>
              <a:prstGeom prst="straightConnector1">
                <a:avLst/>
              </a:prstGeom>
              <a:noFill/>
              <a:ln w="9525">
                <a:solidFill>
                  <a:schemeClr val="tx1"/>
                </a:solidFill>
                <a:round/>
                <a:headEnd/>
                <a:tailEnd/>
              </a:ln>
            </p:spPr>
          </p:cxnSp>
          <p:cxnSp>
            <p:nvCxnSpPr>
              <p:cNvPr id="21605" name="AutoShape 99"/>
              <p:cNvCxnSpPr>
                <a:cxnSpLocks noChangeShapeType="1"/>
                <a:stCxn id="21589" idx="5"/>
                <a:endCxn id="21577" idx="0"/>
              </p:cNvCxnSpPr>
              <p:nvPr/>
            </p:nvCxnSpPr>
            <p:spPr bwMode="auto">
              <a:xfrm>
                <a:off x="3593" y="1833"/>
                <a:ext cx="31" cy="167"/>
              </a:xfrm>
              <a:prstGeom prst="straightConnector1">
                <a:avLst/>
              </a:prstGeom>
              <a:noFill/>
              <a:ln w="9525">
                <a:solidFill>
                  <a:schemeClr val="tx1"/>
                </a:solidFill>
                <a:round/>
                <a:headEnd/>
                <a:tailEnd/>
              </a:ln>
            </p:spPr>
          </p:cxnSp>
          <p:cxnSp>
            <p:nvCxnSpPr>
              <p:cNvPr id="21606" name="AutoShape 100"/>
              <p:cNvCxnSpPr>
                <a:cxnSpLocks noChangeShapeType="1"/>
                <a:stCxn id="21589" idx="6"/>
                <a:endCxn id="21578" idx="0"/>
              </p:cNvCxnSpPr>
              <p:nvPr/>
            </p:nvCxnSpPr>
            <p:spPr bwMode="auto">
              <a:xfrm>
                <a:off x="3600" y="1816"/>
                <a:ext cx="120" cy="184"/>
              </a:xfrm>
              <a:prstGeom prst="straightConnector1">
                <a:avLst/>
              </a:prstGeom>
              <a:noFill/>
              <a:ln w="9525">
                <a:solidFill>
                  <a:schemeClr val="tx1"/>
                </a:solidFill>
                <a:round/>
                <a:headEnd/>
                <a:tailEnd/>
              </a:ln>
            </p:spPr>
          </p:cxnSp>
          <p:cxnSp>
            <p:nvCxnSpPr>
              <p:cNvPr id="21607" name="AutoShape 101"/>
              <p:cNvCxnSpPr>
                <a:cxnSpLocks noChangeShapeType="1"/>
                <a:stCxn id="21590" idx="2"/>
                <a:endCxn id="21579" idx="0"/>
              </p:cNvCxnSpPr>
              <p:nvPr/>
            </p:nvCxnSpPr>
            <p:spPr bwMode="auto">
              <a:xfrm flipH="1">
                <a:off x="3912" y="1808"/>
                <a:ext cx="120" cy="192"/>
              </a:xfrm>
              <a:prstGeom prst="straightConnector1">
                <a:avLst/>
              </a:prstGeom>
              <a:noFill/>
              <a:ln w="9525">
                <a:solidFill>
                  <a:schemeClr val="tx1"/>
                </a:solidFill>
                <a:round/>
                <a:headEnd/>
                <a:tailEnd/>
              </a:ln>
            </p:spPr>
          </p:cxnSp>
          <p:cxnSp>
            <p:nvCxnSpPr>
              <p:cNvPr id="21608" name="AutoShape 102"/>
              <p:cNvCxnSpPr>
                <a:cxnSpLocks noChangeShapeType="1"/>
                <a:stCxn id="21590" idx="3"/>
                <a:endCxn id="21580" idx="0"/>
              </p:cNvCxnSpPr>
              <p:nvPr/>
            </p:nvCxnSpPr>
            <p:spPr bwMode="auto">
              <a:xfrm flipH="1">
                <a:off x="4008" y="1825"/>
                <a:ext cx="31" cy="175"/>
              </a:xfrm>
              <a:prstGeom prst="straightConnector1">
                <a:avLst/>
              </a:prstGeom>
              <a:noFill/>
              <a:ln w="9525">
                <a:solidFill>
                  <a:schemeClr val="tx1"/>
                </a:solidFill>
                <a:round/>
                <a:headEnd/>
                <a:tailEnd/>
              </a:ln>
            </p:spPr>
          </p:cxnSp>
          <p:cxnSp>
            <p:nvCxnSpPr>
              <p:cNvPr id="21609" name="AutoShape 103"/>
              <p:cNvCxnSpPr>
                <a:cxnSpLocks noChangeShapeType="1"/>
                <a:stCxn id="21590" idx="5"/>
                <a:endCxn id="21581" idx="0"/>
              </p:cNvCxnSpPr>
              <p:nvPr/>
            </p:nvCxnSpPr>
            <p:spPr bwMode="auto">
              <a:xfrm>
                <a:off x="4073" y="1825"/>
                <a:ext cx="31" cy="175"/>
              </a:xfrm>
              <a:prstGeom prst="straightConnector1">
                <a:avLst/>
              </a:prstGeom>
              <a:noFill/>
              <a:ln w="9525">
                <a:solidFill>
                  <a:schemeClr val="tx1"/>
                </a:solidFill>
                <a:round/>
                <a:headEnd/>
                <a:tailEnd/>
              </a:ln>
            </p:spPr>
          </p:cxnSp>
          <p:cxnSp>
            <p:nvCxnSpPr>
              <p:cNvPr id="21610" name="AutoShape 104"/>
              <p:cNvCxnSpPr>
                <a:cxnSpLocks noChangeShapeType="1"/>
                <a:stCxn id="21590" idx="6"/>
                <a:endCxn id="21582" idx="0"/>
              </p:cNvCxnSpPr>
              <p:nvPr/>
            </p:nvCxnSpPr>
            <p:spPr bwMode="auto">
              <a:xfrm>
                <a:off x="4080" y="1808"/>
                <a:ext cx="120" cy="192"/>
              </a:xfrm>
              <a:prstGeom prst="straightConnector1">
                <a:avLst/>
              </a:prstGeom>
              <a:noFill/>
              <a:ln w="9525">
                <a:solidFill>
                  <a:schemeClr val="tx1"/>
                </a:solidFill>
                <a:round/>
                <a:headEnd/>
                <a:tailEnd/>
              </a:ln>
            </p:spPr>
          </p:cxnSp>
          <p:cxnSp>
            <p:nvCxnSpPr>
              <p:cNvPr id="21611" name="AutoShape 105"/>
              <p:cNvCxnSpPr>
                <a:cxnSpLocks noChangeShapeType="1"/>
                <a:stCxn id="21591" idx="3"/>
                <a:endCxn id="21588" idx="0"/>
              </p:cNvCxnSpPr>
              <p:nvPr/>
            </p:nvCxnSpPr>
            <p:spPr bwMode="auto">
              <a:xfrm flipH="1">
                <a:off x="3096" y="1273"/>
                <a:ext cx="223" cy="511"/>
              </a:xfrm>
              <a:prstGeom prst="straightConnector1">
                <a:avLst/>
              </a:prstGeom>
              <a:noFill/>
              <a:ln w="9525">
                <a:solidFill>
                  <a:schemeClr val="tx1"/>
                </a:solidFill>
                <a:round/>
                <a:headEnd/>
                <a:tailEnd/>
              </a:ln>
            </p:spPr>
          </p:cxnSp>
          <p:sp>
            <p:nvSpPr>
              <p:cNvPr id="21612" name="Text Box 107"/>
              <p:cNvSpPr txBox="1">
                <a:spLocks noChangeArrowheads="1"/>
              </p:cNvSpPr>
              <p:nvPr/>
            </p:nvSpPr>
            <p:spPr bwMode="auto">
              <a:xfrm>
                <a:off x="2672" y="2040"/>
                <a:ext cx="168" cy="173"/>
              </a:xfrm>
              <a:prstGeom prst="rect">
                <a:avLst/>
              </a:prstGeom>
              <a:noFill/>
              <a:ln w="9525">
                <a:noFill/>
                <a:miter lim="800000"/>
                <a:headEnd/>
                <a:tailEnd/>
              </a:ln>
            </p:spPr>
            <p:txBody>
              <a:bodyPr wrap="none">
                <a:spAutoFit/>
              </a:bodyPr>
              <a:lstStyle/>
              <a:p>
                <a:r>
                  <a:rPr lang="en-US" sz="1200">
                    <a:latin typeface="Tahoma" pitchFamily="34" charset="0"/>
                  </a:rPr>
                  <a:t>4</a:t>
                </a:r>
              </a:p>
            </p:txBody>
          </p:sp>
          <p:sp>
            <p:nvSpPr>
              <p:cNvPr id="21613" name="Text Box 108"/>
              <p:cNvSpPr txBox="1">
                <a:spLocks noChangeArrowheads="1"/>
              </p:cNvSpPr>
              <p:nvPr/>
            </p:nvSpPr>
            <p:spPr bwMode="auto">
              <a:xfrm>
                <a:off x="2872" y="2040"/>
                <a:ext cx="168" cy="173"/>
              </a:xfrm>
              <a:prstGeom prst="rect">
                <a:avLst/>
              </a:prstGeom>
              <a:noFill/>
              <a:ln w="9525">
                <a:noFill/>
                <a:miter lim="800000"/>
                <a:headEnd/>
                <a:tailEnd/>
              </a:ln>
            </p:spPr>
            <p:txBody>
              <a:bodyPr wrap="none">
                <a:spAutoFit/>
              </a:bodyPr>
              <a:lstStyle/>
              <a:p>
                <a:r>
                  <a:rPr lang="en-US" sz="1200">
                    <a:latin typeface="Tahoma" pitchFamily="34" charset="0"/>
                  </a:rPr>
                  <a:t>5</a:t>
                </a:r>
              </a:p>
            </p:txBody>
          </p:sp>
          <p:sp>
            <p:nvSpPr>
              <p:cNvPr id="21614" name="Text Box 109"/>
              <p:cNvSpPr txBox="1">
                <a:spLocks noChangeArrowheads="1"/>
              </p:cNvSpPr>
              <p:nvPr/>
            </p:nvSpPr>
            <p:spPr bwMode="auto">
              <a:xfrm>
                <a:off x="3168" y="2040"/>
                <a:ext cx="168" cy="173"/>
              </a:xfrm>
              <a:prstGeom prst="rect">
                <a:avLst/>
              </a:prstGeom>
              <a:noFill/>
              <a:ln w="9525">
                <a:noFill/>
                <a:miter lim="800000"/>
                <a:headEnd/>
                <a:tailEnd/>
              </a:ln>
            </p:spPr>
            <p:txBody>
              <a:bodyPr wrap="none">
                <a:spAutoFit/>
              </a:bodyPr>
              <a:lstStyle/>
              <a:p>
                <a:r>
                  <a:rPr lang="en-US" sz="1200">
                    <a:latin typeface="Tahoma" pitchFamily="34" charset="0"/>
                  </a:rPr>
                  <a:t>8</a:t>
                </a:r>
              </a:p>
            </p:txBody>
          </p:sp>
          <p:sp>
            <p:nvSpPr>
              <p:cNvPr id="21615" name="Text Box 110"/>
              <p:cNvSpPr txBox="1">
                <a:spLocks noChangeArrowheads="1"/>
              </p:cNvSpPr>
              <p:nvPr/>
            </p:nvSpPr>
            <p:spPr bwMode="auto">
              <a:xfrm>
                <a:off x="3352" y="2040"/>
                <a:ext cx="168" cy="173"/>
              </a:xfrm>
              <a:prstGeom prst="rect">
                <a:avLst/>
              </a:prstGeom>
              <a:noFill/>
              <a:ln w="9525">
                <a:noFill/>
                <a:miter lim="800000"/>
                <a:headEnd/>
                <a:tailEnd/>
              </a:ln>
            </p:spPr>
            <p:txBody>
              <a:bodyPr wrap="none">
                <a:spAutoFit/>
              </a:bodyPr>
              <a:lstStyle/>
              <a:p>
                <a:r>
                  <a:rPr lang="en-US" sz="1200">
                    <a:latin typeface="Tahoma" pitchFamily="34" charset="0"/>
                  </a:rPr>
                  <a:t>9</a:t>
                </a:r>
              </a:p>
            </p:txBody>
          </p:sp>
          <p:sp>
            <p:nvSpPr>
              <p:cNvPr id="21616" name="Text Box 111"/>
              <p:cNvSpPr txBox="1">
                <a:spLocks noChangeArrowheads="1"/>
              </p:cNvSpPr>
              <p:nvPr/>
            </p:nvSpPr>
            <p:spPr bwMode="auto">
              <a:xfrm>
                <a:off x="3608" y="2040"/>
                <a:ext cx="220" cy="173"/>
              </a:xfrm>
              <a:prstGeom prst="rect">
                <a:avLst/>
              </a:prstGeom>
              <a:noFill/>
              <a:ln w="9525">
                <a:noFill/>
                <a:miter lim="800000"/>
                <a:headEnd/>
                <a:tailEnd/>
              </a:ln>
            </p:spPr>
            <p:txBody>
              <a:bodyPr wrap="none">
                <a:spAutoFit/>
              </a:bodyPr>
              <a:lstStyle/>
              <a:p>
                <a:r>
                  <a:rPr lang="en-US" sz="1200">
                    <a:latin typeface="Tahoma" pitchFamily="34" charset="0"/>
                  </a:rPr>
                  <a:t>12</a:t>
                </a:r>
              </a:p>
            </p:txBody>
          </p:sp>
          <p:sp>
            <p:nvSpPr>
              <p:cNvPr id="21617" name="Text Box 112"/>
              <p:cNvSpPr txBox="1">
                <a:spLocks noChangeArrowheads="1"/>
              </p:cNvSpPr>
              <p:nvPr/>
            </p:nvSpPr>
            <p:spPr bwMode="auto">
              <a:xfrm>
                <a:off x="3792" y="2043"/>
                <a:ext cx="220" cy="173"/>
              </a:xfrm>
              <a:prstGeom prst="rect">
                <a:avLst/>
              </a:prstGeom>
              <a:noFill/>
              <a:ln w="9525">
                <a:noFill/>
                <a:miter lim="800000"/>
                <a:headEnd/>
                <a:tailEnd/>
              </a:ln>
            </p:spPr>
            <p:txBody>
              <a:bodyPr wrap="none">
                <a:spAutoFit/>
              </a:bodyPr>
              <a:lstStyle/>
              <a:p>
                <a:r>
                  <a:rPr lang="en-US" sz="1200">
                    <a:latin typeface="Tahoma" pitchFamily="34" charset="0"/>
                  </a:rPr>
                  <a:t>13</a:t>
                </a:r>
              </a:p>
            </p:txBody>
          </p:sp>
          <p:sp>
            <p:nvSpPr>
              <p:cNvPr id="21618" name="Text Box 113"/>
              <p:cNvSpPr txBox="1">
                <a:spLocks noChangeArrowheads="1"/>
              </p:cNvSpPr>
              <p:nvPr/>
            </p:nvSpPr>
            <p:spPr bwMode="auto">
              <a:xfrm>
                <a:off x="4096" y="2032"/>
                <a:ext cx="220" cy="173"/>
              </a:xfrm>
              <a:prstGeom prst="rect">
                <a:avLst/>
              </a:prstGeom>
              <a:noFill/>
              <a:ln w="9525">
                <a:noFill/>
                <a:miter lim="800000"/>
                <a:headEnd/>
                <a:tailEnd/>
              </a:ln>
            </p:spPr>
            <p:txBody>
              <a:bodyPr wrap="none">
                <a:spAutoFit/>
              </a:bodyPr>
              <a:lstStyle/>
              <a:p>
                <a:r>
                  <a:rPr lang="en-US" sz="1200">
                    <a:latin typeface="Tahoma" pitchFamily="34" charset="0"/>
                  </a:rPr>
                  <a:t>16</a:t>
                </a:r>
              </a:p>
            </p:txBody>
          </p:sp>
        </p:grpSp>
      </p:grpSp>
      <p:grpSp>
        <p:nvGrpSpPr>
          <p:cNvPr id="21509" name="Group 176"/>
          <p:cNvGrpSpPr>
            <a:grpSpLocks/>
          </p:cNvGrpSpPr>
          <p:nvPr/>
        </p:nvGrpSpPr>
        <p:grpSpPr bwMode="auto">
          <a:xfrm>
            <a:off x="1143000" y="3810000"/>
            <a:ext cx="5708650" cy="2444750"/>
            <a:chOff x="720" y="2400"/>
            <a:chExt cx="3596" cy="1540"/>
          </a:xfrm>
        </p:grpSpPr>
        <p:grpSp>
          <p:nvGrpSpPr>
            <p:cNvPr id="21510" name="Group 175"/>
            <p:cNvGrpSpPr>
              <a:grpSpLocks/>
            </p:cNvGrpSpPr>
            <p:nvPr/>
          </p:nvGrpSpPr>
          <p:grpSpPr bwMode="auto">
            <a:xfrm>
              <a:off x="720" y="2400"/>
              <a:ext cx="1381" cy="1372"/>
              <a:chOff x="720" y="2400"/>
              <a:chExt cx="1381" cy="1372"/>
            </a:xfrm>
          </p:grpSpPr>
          <p:sp>
            <p:nvSpPr>
              <p:cNvPr id="21541" name="Rectangle 115"/>
              <p:cNvSpPr>
                <a:spLocks noChangeArrowheads="1"/>
              </p:cNvSpPr>
              <p:nvPr/>
            </p:nvSpPr>
            <p:spPr bwMode="auto">
              <a:xfrm>
                <a:off x="1392" y="3100"/>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542" name="Rectangle 116"/>
              <p:cNvSpPr>
                <a:spLocks noChangeArrowheads="1"/>
              </p:cNvSpPr>
              <p:nvPr/>
            </p:nvSpPr>
            <p:spPr bwMode="auto">
              <a:xfrm>
                <a:off x="1728" y="3100"/>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543" name="Rectangle 117"/>
              <p:cNvSpPr>
                <a:spLocks noChangeArrowheads="1"/>
              </p:cNvSpPr>
              <p:nvPr/>
            </p:nvSpPr>
            <p:spPr bwMode="auto">
              <a:xfrm>
                <a:off x="720" y="2428"/>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544" name="Rectangle 118"/>
              <p:cNvSpPr>
                <a:spLocks noChangeArrowheads="1"/>
              </p:cNvSpPr>
              <p:nvPr/>
            </p:nvSpPr>
            <p:spPr bwMode="auto">
              <a:xfrm>
                <a:off x="1056" y="2428"/>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545" name="Rectangle 119"/>
              <p:cNvSpPr>
                <a:spLocks noChangeArrowheads="1"/>
              </p:cNvSpPr>
              <p:nvPr/>
            </p:nvSpPr>
            <p:spPr bwMode="auto">
              <a:xfrm>
                <a:off x="720" y="27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546" name="Rectangle 120"/>
              <p:cNvSpPr>
                <a:spLocks noChangeArrowheads="1"/>
              </p:cNvSpPr>
              <p:nvPr/>
            </p:nvSpPr>
            <p:spPr bwMode="auto">
              <a:xfrm>
                <a:off x="1056" y="2764"/>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547" name="Rectangle 121"/>
              <p:cNvSpPr>
                <a:spLocks noChangeArrowheads="1"/>
              </p:cNvSpPr>
              <p:nvPr/>
            </p:nvSpPr>
            <p:spPr bwMode="auto">
              <a:xfrm>
                <a:off x="1392" y="3436"/>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548" name="Rectangle 122"/>
              <p:cNvSpPr>
                <a:spLocks noChangeArrowheads="1"/>
              </p:cNvSpPr>
              <p:nvPr/>
            </p:nvSpPr>
            <p:spPr bwMode="auto">
              <a:xfrm>
                <a:off x="1728" y="3436"/>
                <a:ext cx="336" cy="336"/>
              </a:xfrm>
              <a:prstGeom prst="rect">
                <a:avLst/>
              </a:prstGeom>
              <a:solidFill>
                <a:schemeClr val="bg1"/>
              </a:solidFill>
              <a:ln w="9525">
                <a:solidFill>
                  <a:schemeClr val="tx1"/>
                </a:solidFill>
                <a:miter lim="800000"/>
                <a:headEnd/>
                <a:tailEnd/>
              </a:ln>
            </p:spPr>
            <p:txBody>
              <a:bodyPr wrap="none" anchor="ctr"/>
              <a:lstStyle/>
              <a:p>
                <a:endParaRPr lang="pt-BR"/>
              </a:p>
            </p:txBody>
          </p:sp>
          <p:sp>
            <p:nvSpPr>
              <p:cNvPr id="21549" name="Text Box 123"/>
              <p:cNvSpPr txBox="1">
                <a:spLocks noChangeArrowheads="1"/>
              </p:cNvSpPr>
              <p:nvPr/>
            </p:nvSpPr>
            <p:spPr bwMode="auto">
              <a:xfrm>
                <a:off x="919" y="2400"/>
                <a:ext cx="168" cy="173"/>
              </a:xfrm>
              <a:prstGeom prst="rect">
                <a:avLst/>
              </a:prstGeom>
              <a:noFill/>
              <a:ln w="9525">
                <a:noFill/>
                <a:miter lim="800000"/>
                <a:headEnd/>
                <a:tailEnd/>
              </a:ln>
            </p:spPr>
            <p:txBody>
              <a:bodyPr wrap="none">
                <a:spAutoFit/>
              </a:bodyPr>
              <a:lstStyle/>
              <a:p>
                <a:r>
                  <a:rPr lang="en-US" sz="1200">
                    <a:latin typeface="Tahoma" pitchFamily="34" charset="0"/>
                  </a:rPr>
                  <a:t>1</a:t>
                </a:r>
              </a:p>
            </p:txBody>
          </p:sp>
          <p:sp>
            <p:nvSpPr>
              <p:cNvPr id="21550" name="Text Box 124"/>
              <p:cNvSpPr txBox="1">
                <a:spLocks noChangeArrowheads="1"/>
              </p:cNvSpPr>
              <p:nvPr/>
            </p:nvSpPr>
            <p:spPr bwMode="auto">
              <a:xfrm>
                <a:off x="1256" y="2404"/>
                <a:ext cx="168" cy="173"/>
              </a:xfrm>
              <a:prstGeom prst="rect">
                <a:avLst/>
              </a:prstGeom>
              <a:noFill/>
              <a:ln w="9525">
                <a:noFill/>
                <a:miter lim="800000"/>
                <a:headEnd/>
                <a:tailEnd/>
              </a:ln>
            </p:spPr>
            <p:txBody>
              <a:bodyPr wrap="none">
                <a:spAutoFit/>
              </a:bodyPr>
              <a:lstStyle/>
              <a:p>
                <a:r>
                  <a:rPr lang="en-US" sz="1200">
                    <a:latin typeface="Tahoma" pitchFamily="34" charset="0"/>
                  </a:rPr>
                  <a:t>2</a:t>
                </a:r>
              </a:p>
            </p:txBody>
          </p:sp>
          <p:sp>
            <p:nvSpPr>
              <p:cNvPr id="21551" name="Text Box 125"/>
              <p:cNvSpPr txBox="1">
                <a:spLocks noChangeArrowheads="1"/>
              </p:cNvSpPr>
              <p:nvPr/>
            </p:nvSpPr>
            <p:spPr bwMode="auto">
              <a:xfrm>
                <a:off x="920" y="2744"/>
                <a:ext cx="168" cy="173"/>
              </a:xfrm>
              <a:prstGeom prst="rect">
                <a:avLst/>
              </a:prstGeom>
              <a:noFill/>
              <a:ln w="9525">
                <a:noFill/>
                <a:miter lim="800000"/>
                <a:headEnd/>
                <a:tailEnd/>
              </a:ln>
            </p:spPr>
            <p:txBody>
              <a:bodyPr wrap="none">
                <a:spAutoFit/>
              </a:bodyPr>
              <a:lstStyle/>
              <a:p>
                <a:r>
                  <a:rPr lang="en-US" sz="1200">
                    <a:latin typeface="Tahoma" pitchFamily="34" charset="0"/>
                  </a:rPr>
                  <a:t>3</a:t>
                </a:r>
              </a:p>
            </p:txBody>
          </p:sp>
          <p:sp>
            <p:nvSpPr>
              <p:cNvPr id="21552" name="Text Box 126"/>
              <p:cNvSpPr txBox="1">
                <a:spLocks noChangeArrowheads="1"/>
              </p:cNvSpPr>
              <p:nvPr/>
            </p:nvSpPr>
            <p:spPr bwMode="auto">
              <a:xfrm>
                <a:off x="1257" y="2740"/>
                <a:ext cx="168" cy="173"/>
              </a:xfrm>
              <a:prstGeom prst="rect">
                <a:avLst/>
              </a:prstGeom>
              <a:noFill/>
              <a:ln w="9525">
                <a:noFill/>
                <a:miter lim="800000"/>
                <a:headEnd/>
                <a:tailEnd/>
              </a:ln>
            </p:spPr>
            <p:txBody>
              <a:bodyPr wrap="none">
                <a:spAutoFit/>
              </a:bodyPr>
              <a:lstStyle/>
              <a:p>
                <a:r>
                  <a:rPr lang="en-US" sz="1200">
                    <a:latin typeface="Tahoma" pitchFamily="34" charset="0"/>
                  </a:rPr>
                  <a:t>4</a:t>
                </a:r>
              </a:p>
            </p:txBody>
          </p:sp>
          <p:sp>
            <p:nvSpPr>
              <p:cNvPr id="21553" name="Text Box 127"/>
              <p:cNvSpPr txBox="1">
                <a:spLocks noChangeArrowheads="1"/>
              </p:cNvSpPr>
              <p:nvPr/>
            </p:nvSpPr>
            <p:spPr bwMode="auto">
              <a:xfrm>
                <a:off x="1554" y="3076"/>
                <a:ext cx="220" cy="173"/>
              </a:xfrm>
              <a:prstGeom prst="rect">
                <a:avLst/>
              </a:prstGeom>
              <a:noFill/>
              <a:ln w="9525">
                <a:noFill/>
                <a:miter lim="800000"/>
                <a:headEnd/>
                <a:tailEnd/>
              </a:ln>
            </p:spPr>
            <p:txBody>
              <a:bodyPr wrap="none">
                <a:spAutoFit/>
              </a:bodyPr>
              <a:lstStyle/>
              <a:p>
                <a:r>
                  <a:rPr lang="en-US" sz="1200">
                    <a:latin typeface="Tahoma" pitchFamily="34" charset="0"/>
                  </a:rPr>
                  <a:t>13</a:t>
                </a:r>
              </a:p>
            </p:txBody>
          </p:sp>
          <p:sp>
            <p:nvSpPr>
              <p:cNvPr id="21554" name="Text Box 128"/>
              <p:cNvSpPr txBox="1">
                <a:spLocks noChangeArrowheads="1"/>
              </p:cNvSpPr>
              <p:nvPr/>
            </p:nvSpPr>
            <p:spPr bwMode="auto">
              <a:xfrm>
                <a:off x="1881" y="3076"/>
                <a:ext cx="220" cy="173"/>
              </a:xfrm>
              <a:prstGeom prst="rect">
                <a:avLst/>
              </a:prstGeom>
              <a:noFill/>
              <a:ln w="9525">
                <a:noFill/>
                <a:miter lim="800000"/>
                <a:headEnd/>
                <a:tailEnd/>
              </a:ln>
            </p:spPr>
            <p:txBody>
              <a:bodyPr wrap="none">
                <a:spAutoFit/>
              </a:bodyPr>
              <a:lstStyle/>
              <a:p>
                <a:r>
                  <a:rPr lang="en-US" sz="1200">
                    <a:latin typeface="Tahoma" pitchFamily="34" charset="0"/>
                  </a:rPr>
                  <a:t>14</a:t>
                </a:r>
              </a:p>
            </p:txBody>
          </p:sp>
          <p:sp>
            <p:nvSpPr>
              <p:cNvPr id="21555" name="Text Box 129"/>
              <p:cNvSpPr txBox="1">
                <a:spLocks noChangeArrowheads="1"/>
              </p:cNvSpPr>
              <p:nvPr/>
            </p:nvSpPr>
            <p:spPr bwMode="auto">
              <a:xfrm>
                <a:off x="1546" y="3412"/>
                <a:ext cx="220" cy="173"/>
              </a:xfrm>
              <a:prstGeom prst="rect">
                <a:avLst/>
              </a:prstGeom>
              <a:noFill/>
              <a:ln w="9525">
                <a:noFill/>
                <a:miter lim="800000"/>
                <a:headEnd/>
                <a:tailEnd/>
              </a:ln>
            </p:spPr>
            <p:txBody>
              <a:bodyPr wrap="none">
                <a:spAutoFit/>
              </a:bodyPr>
              <a:lstStyle/>
              <a:p>
                <a:r>
                  <a:rPr lang="en-US" sz="1200">
                    <a:latin typeface="Tahoma" pitchFamily="34" charset="0"/>
                  </a:rPr>
                  <a:t>15</a:t>
                </a:r>
              </a:p>
            </p:txBody>
          </p:sp>
          <p:sp>
            <p:nvSpPr>
              <p:cNvPr id="21556" name="Text Box 130"/>
              <p:cNvSpPr txBox="1">
                <a:spLocks noChangeArrowheads="1"/>
              </p:cNvSpPr>
              <p:nvPr/>
            </p:nvSpPr>
            <p:spPr bwMode="auto">
              <a:xfrm>
                <a:off x="1873" y="3412"/>
                <a:ext cx="220" cy="173"/>
              </a:xfrm>
              <a:prstGeom prst="rect">
                <a:avLst/>
              </a:prstGeom>
              <a:noFill/>
              <a:ln w="9525">
                <a:noFill/>
                <a:miter lim="800000"/>
                <a:headEnd/>
                <a:tailEnd/>
              </a:ln>
            </p:spPr>
            <p:txBody>
              <a:bodyPr wrap="none">
                <a:spAutoFit/>
              </a:bodyPr>
              <a:lstStyle/>
              <a:p>
                <a:r>
                  <a:rPr lang="en-US" sz="1200">
                    <a:latin typeface="Tahoma" pitchFamily="34" charset="0"/>
                  </a:rPr>
                  <a:t>16</a:t>
                </a:r>
                <a:endParaRPr lang="en-US" sz="1400">
                  <a:latin typeface="Tahoma" pitchFamily="34" charset="0"/>
                </a:endParaRPr>
              </a:p>
            </p:txBody>
          </p:sp>
          <p:sp>
            <p:nvSpPr>
              <p:cNvPr id="21557" name="Text Box 131"/>
              <p:cNvSpPr txBox="1">
                <a:spLocks noChangeArrowheads="1"/>
              </p:cNvSpPr>
              <p:nvPr/>
            </p:nvSpPr>
            <p:spPr bwMode="auto">
              <a:xfrm>
                <a:off x="806" y="2485"/>
                <a:ext cx="196" cy="250"/>
              </a:xfrm>
              <a:prstGeom prst="rect">
                <a:avLst/>
              </a:prstGeom>
              <a:noFill/>
              <a:ln w="9525">
                <a:noFill/>
                <a:miter lim="800000"/>
                <a:headEnd/>
                <a:tailEnd/>
              </a:ln>
            </p:spPr>
            <p:txBody>
              <a:bodyPr wrap="none">
                <a:spAutoFit/>
              </a:bodyPr>
              <a:lstStyle/>
              <a:p>
                <a:r>
                  <a:rPr lang="en-US" sz="2000"/>
                  <a:t>1</a:t>
                </a:r>
              </a:p>
            </p:txBody>
          </p:sp>
          <p:sp>
            <p:nvSpPr>
              <p:cNvPr id="21558" name="Text Box 132"/>
              <p:cNvSpPr txBox="1">
                <a:spLocks noChangeArrowheads="1"/>
              </p:cNvSpPr>
              <p:nvPr/>
            </p:nvSpPr>
            <p:spPr bwMode="auto">
              <a:xfrm>
                <a:off x="1116" y="2485"/>
                <a:ext cx="196" cy="250"/>
              </a:xfrm>
              <a:prstGeom prst="rect">
                <a:avLst/>
              </a:prstGeom>
              <a:noFill/>
              <a:ln w="9525">
                <a:noFill/>
                <a:miter lim="800000"/>
                <a:headEnd/>
                <a:tailEnd/>
              </a:ln>
            </p:spPr>
            <p:txBody>
              <a:bodyPr wrap="none">
                <a:spAutoFit/>
              </a:bodyPr>
              <a:lstStyle/>
              <a:p>
                <a:r>
                  <a:rPr lang="en-US" sz="2000"/>
                  <a:t>0</a:t>
                </a:r>
              </a:p>
            </p:txBody>
          </p:sp>
          <p:sp>
            <p:nvSpPr>
              <p:cNvPr id="21559" name="Text Box 133"/>
              <p:cNvSpPr txBox="1">
                <a:spLocks noChangeArrowheads="1"/>
              </p:cNvSpPr>
              <p:nvPr/>
            </p:nvSpPr>
            <p:spPr bwMode="auto">
              <a:xfrm>
                <a:off x="806" y="2837"/>
                <a:ext cx="196" cy="250"/>
              </a:xfrm>
              <a:prstGeom prst="rect">
                <a:avLst/>
              </a:prstGeom>
              <a:noFill/>
              <a:ln w="9525">
                <a:noFill/>
                <a:miter lim="800000"/>
                <a:headEnd/>
                <a:tailEnd/>
              </a:ln>
            </p:spPr>
            <p:txBody>
              <a:bodyPr wrap="none">
                <a:spAutoFit/>
              </a:bodyPr>
              <a:lstStyle/>
              <a:p>
                <a:r>
                  <a:rPr lang="en-US" sz="2000"/>
                  <a:t>1</a:t>
                </a:r>
              </a:p>
            </p:txBody>
          </p:sp>
          <p:sp>
            <p:nvSpPr>
              <p:cNvPr id="21560" name="Text Box 134"/>
              <p:cNvSpPr txBox="1">
                <a:spLocks noChangeArrowheads="1"/>
              </p:cNvSpPr>
              <p:nvPr/>
            </p:nvSpPr>
            <p:spPr bwMode="auto">
              <a:xfrm>
                <a:off x="1116" y="2837"/>
                <a:ext cx="196" cy="250"/>
              </a:xfrm>
              <a:prstGeom prst="rect">
                <a:avLst/>
              </a:prstGeom>
              <a:noFill/>
              <a:ln w="9525">
                <a:noFill/>
                <a:miter lim="800000"/>
                <a:headEnd/>
                <a:tailEnd/>
              </a:ln>
            </p:spPr>
            <p:txBody>
              <a:bodyPr wrap="none">
                <a:spAutoFit/>
              </a:bodyPr>
              <a:lstStyle/>
              <a:p>
                <a:r>
                  <a:rPr lang="en-US" sz="2000"/>
                  <a:t>1</a:t>
                </a:r>
              </a:p>
            </p:txBody>
          </p:sp>
          <p:sp>
            <p:nvSpPr>
              <p:cNvPr id="21561" name="Text Box 135"/>
              <p:cNvSpPr txBox="1">
                <a:spLocks noChangeArrowheads="1"/>
              </p:cNvSpPr>
              <p:nvPr/>
            </p:nvSpPr>
            <p:spPr bwMode="auto">
              <a:xfrm>
                <a:off x="1436" y="3186"/>
                <a:ext cx="196" cy="250"/>
              </a:xfrm>
              <a:prstGeom prst="rect">
                <a:avLst/>
              </a:prstGeom>
              <a:noFill/>
              <a:ln w="9525">
                <a:noFill/>
                <a:miter lim="800000"/>
                <a:headEnd/>
                <a:tailEnd/>
              </a:ln>
            </p:spPr>
            <p:txBody>
              <a:bodyPr wrap="none">
                <a:spAutoFit/>
              </a:bodyPr>
              <a:lstStyle/>
              <a:p>
                <a:r>
                  <a:rPr lang="en-US" sz="2000"/>
                  <a:t>0</a:t>
                </a:r>
              </a:p>
            </p:txBody>
          </p:sp>
          <p:sp>
            <p:nvSpPr>
              <p:cNvPr id="21562" name="Text Box 136"/>
              <p:cNvSpPr txBox="1">
                <a:spLocks noChangeArrowheads="1"/>
              </p:cNvSpPr>
              <p:nvPr/>
            </p:nvSpPr>
            <p:spPr bwMode="auto">
              <a:xfrm>
                <a:off x="1756" y="3180"/>
                <a:ext cx="196" cy="250"/>
              </a:xfrm>
              <a:prstGeom prst="rect">
                <a:avLst/>
              </a:prstGeom>
              <a:noFill/>
              <a:ln w="9525">
                <a:noFill/>
                <a:miter lim="800000"/>
                <a:headEnd/>
                <a:tailEnd/>
              </a:ln>
            </p:spPr>
            <p:txBody>
              <a:bodyPr wrap="none">
                <a:spAutoFit/>
              </a:bodyPr>
              <a:lstStyle/>
              <a:p>
                <a:r>
                  <a:rPr lang="en-US" sz="2000"/>
                  <a:t>0</a:t>
                </a:r>
              </a:p>
            </p:txBody>
          </p:sp>
          <p:sp>
            <p:nvSpPr>
              <p:cNvPr id="21563" name="Text Box 137"/>
              <p:cNvSpPr txBox="1">
                <a:spLocks noChangeArrowheads="1"/>
              </p:cNvSpPr>
              <p:nvPr/>
            </p:nvSpPr>
            <p:spPr bwMode="auto">
              <a:xfrm>
                <a:off x="1436" y="3522"/>
                <a:ext cx="196" cy="250"/>
              </a:xfrm>
              <a:prstGeom prst="rect">
                <a:avLst/>
              </a:prstGeom>
              <a:noFill/>
              <a:ln w="9525">
                <a:noFill/>
                <a:miter lim="800000"/>
                <a:headEnd/>
                <a:tailEnd/>
              </a:ln>
            </p:spPr>
            <p:txBody>
              <a:bodyPr wrap="none">
                <a:spAutoFit/>
              </a:bodyPr>
              <a:lstStyle/>
              <a:p>
                <a:r>
                  <a:rPr lang="en-US" sz="2000"/>
                  <a:t>1</a:t>
                </a:r>
              </a:p>
            </p:txBody>
          </p:sp>
          <p:sp>
            <p:nvSpPr>
              <p:cNvPr id="21564" name="Text Box 138"/>
              <p:cNvSpPr txBox="1">
                <a:spLocks noChangeArrowheads="1"/>
              </p:cNvSpPr>
              <p:nvPr/>
            </p:nvSpPr>
            <p:spPr bwMode="auto">
              <a:xfrm>
                <a:off x="1756" y="3516"/>
                <a:ext cx="196" cy="250"/>
              </a:xfrm>
              <a:prstGeom prst="rect">
                <a:avLst/>
              </a:prstGeom>
              <a:noFill/>
              <a:ln w="9525">
                <a:noFill/>
                <a:miter lim="800000"/>
                <a:headEnd/>
                <a:tailEnd/>
              </a:ln>
            </p:spPr>
            <p:txBody>
              <a:bodyPr wrap="none">
                <a:spAutoFit/>
              </a:bodyPr>
              <a:lstStyle/>
              <a:p>
                <a:r>
                  <a:rPr lang="en-US" sz="2000"/>
                  <a:t>1</a:t>
                </a:r>
              </a:p>
            </p:txBody>
          </p:sp>
          <p:sp>
            <p:nvSpPr>
              <p:cNvPr id="21565" name="Rectangle 167"/>
              <p:cNvSpPr>
                <a:spLocks noChangeArrowheads="1"/>
              </p:cNvSpPr>
              <p:nvPr/>
            </p:nvSpPr>
            <p:spPr bwMode="auto">
              <a:xfrm>
                <a:off x="720" y="3100"/>
                <a:ext cx="672" cy="672"/>
              </a:xfrm>
              <a:prstGeom prst="rect">
                <a:avLst/>
              </a:prstGeom>
              <a:noFill/>
              <a:ln w="9525">
                <a:solidFill>
                  <a:schemeClr val="tx1"/>
                </a:solidFill>
                <a:miter lim="800000"/>
                <a:headEnd/>
                <a:tailEnd/>
              </a:ln>
            </p:spPr>
            <p:txBody>
              <a:bodyPr wrap="none" anchor="ctr"/>
              <a:lstStyle/>
              <a:p>
                <a:endParaRPr lang="pt-BR"/>
              </a:p>
            </p:txBody>
          </p:sp>
          <p:sp>
            <p:nvSpPr>
              <p:cNvPr id="21566" name="Rectangle 168"/>
              <p:cNvSpPr>
                <a:spLocks noChangeArrowheads="1"/>
              </p:cNvSpPr>
              <p:nvPr/>
            </p:nvSpPr>
            <p:spPr bwMode="auto">
              <a:xfrm>
                <a:off x="1392" y="2428"/>
                <a:ext cx="672" cy="672"/>
              </a:xfrm>
              <a:prstGeom prst="rect">
                <a:avLst/>
              </a:prstGeom>
              <a:noFill/>
              <a:ln w="9525">
                <a:solidFill>
                  <a:schemeClr val="tx1"/>
                </a:solidFill>
                <a:miter lim="800000"/>
                <a:headEnd/>
                <a:tailEnd/>
              </a:ln>
            </p:spPr>
            <p:txBody>
              <a:bodyPr wrap="none" anchor="ctr"/>
              <a:lstStyle/>
              <a:p>
                <a:endParaRPr lang="pt-BR"/>
              </a:p>
            </p:txBody>
          </p:sp>
          <p:sp>
            <p:nvSpPr>
              <p:cNvPr id="21567" name="Text Box 169"/>
              <p:cNvSpPr txBox="1">
                <a:spLocks noChangeArrowheads="1"/>
              </p:cNvSpPr>
              <p:nvPr/>
            </p:nvSpPr>
            <p:spPr bwMode="auto">
              <a:xfrm>
                <a:off x="1620" y="2650"/>
                <a:ext cx="196" cy="250"/>
              </a:xfrm>
              <a:prstGeom prst="rect">
                <a:avLst/>
              </a:prstGeom>
              <a:noFill/>
              <a:ln w="9525">
                <a:noFill/>
                <a:miter lim="800000"/>
                <a:headEnd/>
                <a:tailEnd/>
              </a:ln>
            </p:spPr>
            <p:txBody>
              <a:bodyPr wrap="none">
                <a:spAutoFit/>
              </a:bodyPr>
              <a:lstStyle/>
              <a:p>
                <a:r>
                  <a:rPr lang="en-US" sz="2000"/>
                  <a:t>0</a:t>
                </a:r>
              </a:p>
            </p:txBody>
          </p:sp>
          <p:sp>
            <p:nvSpPr>
              <p:cNvPr id="21568" name="Text Box 170"/>
              <p:cNvSpPr txBox="1">
                <a:spLocks noChangeArrowheads="1"/>
              </p:cNvSpPr>
              <p:nvPr/>
            </p:nvSpPr>
            <p:spPr bwMode="auto">
              <a:xfrm>
                <a:off x="956" y="3306"/>
                <a:ext cx="196" cy="250"/>
              </a:xfrm>
              <a:prstGeom prst="rect">
                <a:avLst/>
              </a:prstGeom>
              <a:noFill/>
              <a:ln w="9525">
                <a:noFill/>
                <a:miter lim="800000"/>
                <a:headEnd/>
                <a:tailEnd/>
              </a:ln>
            </p:spPr>
            <p:txBody>
              <a:bodyPr wrap="none">
                <a:spAutoFit/>
              </a:bodyPr>
              <a:lstStyle/>
              <a:p>
                <a:r>
                  <a:rPr lang="en-US" sz="2000"/>
                  <a:t>1</a:t>
                </a:r>
              </a:p>
            </p:txBody>
          </p:sp>
        </p:grpSp>
        <p:grpSp>
          <p:nvGrpSpPr>
            <p:cNvPr id="21511" name="Group 174"/>
            <p:cNvGrpSpPr>
              <a:grpSpLocks/>
            </p:cNvGrpSpPr>
            <p:nvPr/>
          </p:nvGrpSpPr>
          <p:grpSpPr bwMode="auto">
            <a:xfrm>
              <a:off x="2390" y="2956"/>
              <a:ext cx="1926" cy="984"/>
              <a:chOff x="2390" y="2956"/>
              <a:chExt cx="1926" cy="984"/>
            </a:xfrm>
          </p:grpSpPr>
          <p:sp>
            <p:nvSpPr>
              <p:cNvPr id="21512" name="AutoShape 139"/>
              <p:cNvSpPr>
                <a:spLocks noChangeArrowheads="1"/>
              </p:cNvSpPr>
              <p:nvPr/>
            </p:nvSpPr>
            <p:spPr bwMode="auto">
              <a:xfrm>
                <a:off x="3888" y="3724"/>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13" name="AutoShape 140"/>
              <p:cNvSpPr>
                <a:spLocks noChangeArrowheads="1"/>
              </p:cNvSpPr>
              <p:nvPr/>
            </p:nvSpPr>
            <p:spPr bwMode="auto">
              <a:xfrm>
                <a:off x="3984" y="3724"/>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14" name="AutoShape 141"/>
              <p:cNvSpPr>
                <a:spLocks noChangeArrowheads="1"/>
              </p:cNvSpPr>
              <p:nvPr/>
            </p:nvSpPr>
            <p:spPr bwMode="auto">
              <a:xfrm>
                <a:off x="4080" y="3724"/>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15" name="AutoShape 142"/>
              <p:cNvSpPr>
                <a:spLocks noChangeArrowheads="1"/>
              </p:cNvSpPr>
              <p:nvPr/>
            </p:nvSpPr>
            <p:spPr bwMode="auto">
              <a:xfrm>
                <a:off x="4176" y="3724"/>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16" name="AutoShape 143"/>
              <p:cNvSpPr>
                <a:spLocks noChangeArrowheads="1"/>
              </p:cNvSpPr>
              <p:nvPr/>
            </p:nvSpPr>
            <p:spPr bwMode="auto">
              <a:xfrm>
                <a:off x="2736" y="3724"/>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17" name="AutoShape 144"/>
              <p:cNvSpPr>
                <a:spLocks noChangeArrowheads="1"/>
              </p:cNvSpPr>
              <p:nvPr/>
            </p:nvSpPr>
            <p:spPr bwMode="auto">
              <a:xfrm>
                <a:off x="2640" y="3724"/>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18" name="AutoShape 145"/>
              <p:cNvSpPr>
                <a:spLocks noChangeArrowheads="1"/>
              </p:cNvSpPr>
              <p:nvPr/>
            </p:nvSpPr>
            <p:spPr bwMode="auto">
              <a:xfrm>
                <a:off x="2448" y="3724"/>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sp>
            <p:nvSpPr>
              <p:cNvPr id="21519" name="AutoShape 146"/>
              <p:cNvSpPr>
                <a:spLocks noChangeArrowheads="1"/>
              </p:cNvSpPr>
              <p:nvPr/>
            </p:nvSpPr>
            <p:spPr bwMode="auto">
              <a:xfrm>
                <a:off x="2544" y="3724"/>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20" name="AutoShape 147"/>
              <p:cNvSpPr>
                <a:spLocks noChangeArrowheads="1"/>
              </p:cNvSpPr>
              <p:nvPr/>
            </p:nvSpPr>
            <p:spPr bwMode="auto">
              <a:xfrm>
                <a:off x="2596" y="3508"/>
                <a:ext cx="48" cy="48"/>
              </a:xfrm>
              <a:prstGeom prst="flowChartConnector">
                <a:avLst/>
              </a:prstGeom>
              <a:noFill/>
              <a:ln w="9525">
                <a:solidFill>
                  <a:schemeClr val="tx1"/>
                </a:solidFill>
                <a:round/>
                <a:headEnd/>
                <a:tailEnd/>
              </a:ln>
            </p:spPr>
            <p:txBody>
              <a:bodyPr wrap="none" anchor="ctr"/>
              <a:lstStyle/>
              <a:p>
                <a:endParaRPr lang="pt-BR"/>
              </a:p>
            </p:txBody>
          </p:sp>
          <p:sp>
            <p:nvSpPr>
              <p:cNvPr id="21521" name="AutoShape 148"/>
              <p:cNvSpPr>
                <a:spLocks noChangeArrowheads="1"/>
              </p:cNvSpPr>
              <p:nvPr/>
            </p:nvSpPr>
            <p:spPr bwMode="auto">
              <a:xfrm>
                <a:off x="3072" y="3508"/>
                <a:ext cx="48" cy="48"/>
              </a:xfrm>
              <a:prstGeom prst="flowChartConnector">
                <a:avLst/>
              </a:prstGeom>
              <a:solidFill>
                <a:srgbClr val="FF3300"/>
              </a:solidFill>
              <a:ln w="9525">
                <a:solidFill>
                  <a:schemeClr val="tx1"/>
                </a:solidFill>
                <a:round/>
                <a:headEnd/>
                <a:tailEnd/>
              </a:ln>
            </p:spPr>
            <p:txBody>
              <a:bodyPr wrap="none" anchor="ctr"/>
              <a:lstStyle/>
              <a:p>
                <a:endParaRPr lang="pt-BR"/>
              </a:p>
            </p:txBody>
          </p:sp>
          <p:sp>
            <p:nvSpPr>
              <p:cNvPr id="21522" name="AutoShape 149"/>
              <p:cNvSpPr>
                <a:spLocks noChangeArrowheads="1"/>
              </p:cNvSpPr>
              <p:nvPr/>
            </p:nvSpPr>
            <p:spPr bwMode="auto">
              <a:xfrm>
                <a:off x="4032" y="3508"/>
                <a:ext cx="48" cy="48"/>
              </a:xfrm>
              <a:prstGeom prst="flowChartConnector">
                <a:avLst/>
              </a:prstGeom>
              <a:noFill/>
              <a:ln w="9525">
                <a:solidFill>
                  <a:schemeClr val="tx1"/>
                </a:solidFill>
                <a:round/>
                <a:headEnd/>
                <a:tailEnd/>
              </a:ln>
            </p:spPr>
            <p:txBody>
              <a:bodyPr wrap="none" anchor="ctr"/>
              <a:lstStyle/>
              <a:p>
                <a:endParaRPr lang="pt-BR"/>
              </a:p>
            </p:txBody>
          </p:sp>
          <p:sp>
            <p:nvSpPr>
              <p:cNvPr id="21523" name="AutoShape 150"/>
              <p:cNvSpPr>
                <a:spLocks noChangeArrowheads="1"/>
              </p:cNvSpPr>
              <p:nvPr/>
            </p:nvSpPr>
            <p:spPr bwMode="auto">
              <a:xfrm>
                <a:off x="3312" y="2956"/>
                <a:ext cx="48" cy="48"/>
              </a:xfrm>
              <a:prstGeom prst="flowChartConnector">
                <a:avLst/>
              </a:prstGeom>
              <a:noFill/>
              <a:ln w="9525">
                <a:solidFill>
                  <a:schemeClr val="tx1"/>
                </a:solidFill>
                <a:round/>
                <a:headEnd/>
                <a:tailEnd/>
              </a:ln>
            </p:spPr>
            <p:txBody>
              <a:bodyPr wrap="none" anchor="ctr"/>
              <a:lstStyle/>
              <a:p>
                <a:endParaRPr lang="pt-BR"/>
              </a:p>
            </p:txBody>
          </p:sp>
          <p:cxnSp>
            <p:nvCxnSpPr>
              <p:cNvPr id="21524" name="AutoShape 151"/>
              <p:cNvCxnSpPr>
                <a:cxnSpLocks noChangeShapeType="1"/>
                <a:stCxn id="21523" idx="1"/>
                <a:endCxn id="21520" idx="7"/>
              </p:cNvCxnSpPr>
              <p:nvPr/>
            </p:nvCxnSpPr>
            <p:spPr bwMode="auto">
              <a:xfrm flipH="1">
                <a:off x="2637" y="2963"/>
                <a:ext cx="682" cy="552"/>
              </a:xfrm>
              <a:prstGeom prst="straightConnector1">
                <a:avLst/>
              </a:prstGeom>
              <a:noFill/>
              <a:ln w="9525">
                <a:solidFill>
                  <a:schemeClr val="tx1"/>
                </a:solidFill>
                <a:round/>
                <a:headEnd/>
                <a:tailEnd/>
              </a:ln>
            </p:spPr>
          </p:cxnSp>
          <p:cxnSp>
            <p:nvCxnSpPr>
              <p:cNvPr id="21525" name="AutoShape 152"/>
              <p:cNvCxnSpPr>
                <a:cxnSpLocks noChangeShapeType="1"/>
                <a:stCxn id="21523" idx="5"/>
              </p:cNvCxnSpPr>
              <p:nvPr/>
            </p:nvCxnSpPr>
            <p:spPr bwMode="auto">
              <a:xfrm>
                <a:off x="3353" y="2997"/>
                <a:ext cx="223" cy="519"/>
              </a:xfrm>
              <a:prstGeom prst="straightConnector1">
                <a:avLst/>
              </a:prstGeom>
              <a:noFill/>
              <a:ln w="9525">
                <a:solidFill>
                  <a:schemeClr val="tx1"/>
                </a:solidFill>
                <a:round/>
                <a:headEnd/>
                <a:tailEnd/>
              </a:ln>
            </p:spPr>
          </p:cxnSp>
          <p:cxnSp>
            <p:nvCxnSpPr>
              <p:cNvPr id="21526" name="AutoShape 153"/>
              <p:cNvCxnSpPr>
                <a:cxnSpLocks noChangeShapeType="1"/>
                <a:stCxn id="21523" idx="7"/>
                <a:endCxn id="21522" idx="0"/>
              </p:cNvCxnSpPr>
              <p:nvPr/>
            </p:nvCxnSpPr>
            <p:spPr bwMode="auto">
              <a:xfrm>
                <a:off x="3353" y="2963"/>
                <a:ext cx="703" cy="545"/>
              </a:xfrm>
              <a:prstGeom prst="straightConnector1">
                <a:avLst/>
              </a:prstGeom>
              <a:noFill/>
              <a:ln w="9525">
                <a:solidFill>
                  <a:schemeClr val="tx1"/>
                </a:solidFill>
                <a:round/>
                <a:headEnd/>
                <a:tailEnd/>
              </a:ln>
            </p:spPr>
          </p:cxnSp>
          <p:cxnSp>
            <p:nvCxnSpPr>
              <p:cNvPr id="21527" name="AutoShape 154"/>
              <p:cNvCxnSpPr>
                <a:cxnSpLocks noChangeShapeType="1"/>
                <a:stCxn id="21520" idx="3"/>
                <a:endCxn id="21519" idx="0"/>
              </p:cNvCxnSpPr>
              <p:nvPr/>
            </p:nvCxnSpPr>
            <p:spPr bwMode="auto">
              <a:xfrm flipH="1">
                <a:off x="2568" y="3549"/>
                <a:ext cx="35" cy="175"/>
              </a:xfrm>
              <a:prstGeom prst="straightConnector1">
                <a:avLst/>
              </a:prstGeom>
              <a:noFill/>
              <a:ln w="9525">
                <a:solidFill>
                  <a:schemeClr val="tx1"/>
                </a:solidFill>
                <a:round/>
                <a:headEnd/>
                <a:tailEnd/>
              </a:ln>
            </p:spPr>
          </p:cxnSp>
          <p:cxnSp>
            <p:nvCxnSpPr>
              <p:cNvPr id="21528" name="AutoShape 155"/>
              <p:cNvCxnSpPr>
                <a:cxnSpLocks noChangeShapeType="1"/>
                <a:stCxn id="21520" idx="5"/>
                <a:endCxn id="21517" idx="0"/>
              </p:cNvCxnSpPr>
              <p:nvPr/>
            </p:nvCxnSpPr>
            <p:spPr bwMode="auto">
              <a:xfrm>
                <a:off x="2637" y="3549"/>
                <a:ext cx="27" cy="175"/>
              </a:xfrm>
              <a:prstGeom prst="straightConnector1">
                <a:avLst/>
              </a:prstGeom>
              <a:noFill/>
              <a:ln w="9525">
                <a:solidFill>
                  <a:schemeClr val="tx1"/>
                </a:solidFill>
                <a:round/>
                <a:headEnd/>
                <a:tailEnd/>
              </a:ln>
            </p:spPr>
          </p:cxnSp>
          <p:cxnSp>
            <p:nvCxnSpPr>
              <p:cNvPr id="21529" name="AutoShape 156"/>
              <p:cNvCxnSpPr>
                <a:cxnSpLocks noChangeShapeType="1"/>
                <a:stCxn id="21520" idx="6"/>
                <a:endCxn id="21516" idx="0"/>
              </p:cNvCxnSpPr>
              <p:nvPr/>
            </p:nvCxnSpPr>
            <p:spPr bwMode="auto">
              <a:xfrm>
                <a:off x="2644" y="3532"/>
                <a:ext cx="116" cy="192"/>
              </a:xfrm>
              <a:prstGeom prst="straightConnector1">
                <a:avLst/>
              </a:prstGeom>
              <a:noFill/>
              <a:ln w="9525">
                <a:solidFill>
                  <a:schemeClr val="tx1"/>
                </a:solidFill>
                <a:round/>
                <a:headEnd/>
                <a:tailEnd/>
              </a:ln>
            </p:spPr>
          </p:cxnSp>
          <p:cxnSp>
            <p:nvCxnSpPr>
              <p:cNvPr id="21530" name="AutoShape 157"/>
              <p:cNvCxnSpPr>
                <a:cxnSpLocks noChangeShapeType="1"/>
                <a:stCxn id="21520" idx="2"/>
                <a:endCxn id="21518" idx="0"/>
              </p:cNvCxnSpPr>
              <p:nvPr/>
            </p:nvCxnSpPr>
            <p:spPr bwMode="auto">
              <a:xfrm flipH="1">
                <a:off x="2472" y="3532"/>
                <a:ext cx="124" cy="192"/>
              </a:xfrm>
              <a:prstGeom prst="straightConnector1">
                <a:avLst/>
              </a:prstGeom>
              <a:noFill/>
              <a:ln w="9525">
                <a:solidFill>
                  <a:schemeClr val="tx1"/>
                </a:solidFill>
                <a:round/>
                <a:headEnd/>
                <a:tailEnd/>
              </a:ln>
            </p:spPr>
          </p:cxnSp>
          <p:cxnSp>
            <p:nvCxnSpPr>
              <p:cNvPr id="21531" name="AutoShape 158"/>
              <p:cNvCxnSpPr>
                <a:cxnSpLocks noChangeShapeType="1"/>
                <a:stCxn id="21522" idx="2"/>
                <a:endCxn id="21512" idx="0"/>
              </p:cNvCxnSpPr>
              <p:nvPr/>
            </p:nvCxnSpPr>
            <p:spPr bwMode="auto">
              <a:xfrm flipH="1">
                <a:off x="3912" y="3532"/>
                <a:ext cx="120" cy="192"/>
              </a:xfrm>
              <a:prstGeom prst="straightConnector1">
                <a:avLst/>
              </a:prstGeom>
              <a:noFill/>
              <a:ln w="9525">
                <a:solidFill>
                  <a:schemeClr val="tx1"/>
                </a:solidFill>
                <a:round/>
                <a:headEnd/>
                <a:tailEnd/>
              </a:ln>
            </p:spPr>
          </p:cxnSp>
          <p:cxnSp>
            <p:nvCxnSpPr>
              <p:cNvPr id="21532" name="AutoShape 159"/>
              <p:cNvCxnSpPr>
                <a:cxnSpLocks noChangeShapeType="1"/>
                <a:stCxn id="21522" idx="3"/>
                <a:endCxn id="21513" idx="0"/>
              </p:cNvCxnSpPr>
              <p:nvPr/>
            </p:nvCxnSpPr>
            <p:spPr bwMode="auto">
              <a:xfrm flipH="1">
                <a:off x="4008" y="3549"/>
                <a:ext cx="31" cy="175"/>
              </a:xfrm>
              <a:prstGeom prst="straightConnector1">
                <a:avLst/>
              </a:prstGeom>
              <a:noFill/>
              <a:ln w="9525">
                <a:solidFill>
                  <a:schemeClr val="tx1"/>
                </a:solidFill>
                <a:round/>
                <a:headEnd/>
                <a:tailEnd/>
              </a:ln>
            </p:spPr>
          </p:cxnSp>
          <p:cxnSp>
            <p:nvCxnSpPr>
              <p:cNvPr id="21533" name="AutoShape 160"/>
              <p:cNvCxnSpPr>
                <a:cxnSpLocks noChangeShapeType="1"/>
                <a:stCxn id="21522" idx="5"/>
                <a:endCxn id="21514" idx="0"/>
              </p:cNvCxnSpPr>
              <p:nvPr/>
            </p:nvCxnSpPr>
            <p:spPr bwMode="auto">
              <a:xfrm>
                <a:off x="4073" y="3549"/>
                <a:ext cx="31" cy="175"/>
              </a:xfrm>
              <a:prstGeom prst="straightConnector1">
                <a:avLst/>
              </a:prstGeom>
              <a:noFill/>
              <a:ln w="9525">
                <a:solidFill>
                  <a:schemeClr val="tx1"/>
                </a:solidFill>
                <a:round/>
                <a:headEnd/>
                <a:tailEnd/>
              </a:ln>
            </p:spPr>
          </p:cxnSp>
          <p:cxnSp>
            <p:nvCxnSpPr>
              <p:cNvPr id="21534" name="AutoShape 161"/>
              <p:cNvCxnSpPr>
                <a:cxnSpLocks noChangeShapeType="1"/>
                <a:stCxn id="21522" idx="6"/>
                <a:endCxn id="21515" idx="0"/>
              </p:cNvCxnSpPr>
              <p:nvPr/>
            </p:nvCxnSpPr>
            <p:spPr bwMode="auto">
              <a:xfrm>
                <a:off x="4080" y="3532"/>
                <a:ext cx="120" cy="192"/>
              </a:xfrm>
              <a:prstGeom prst="straightConnector1">
                <a:avLst/>
              </a:prstGeom>
              <a:noFill/>
              <a:ln w="9525">
                <a:solidFill>
                  <a:schemeClr val="tx1"/>
                </a:solidFill>
                <a:round/>
                <a:headEnd/>
                <a:tailEnd/>
              </a:ln>
            </p:spPr>
          </p:cxnSp>
          <p:cxnSp>
            <p:nvCxnSpPr>
              <p:cNvPr id="21535" name="AutoShape 162"/>
              <p:cNvCxnSpPr>
                <a:cxnSpLocks noChangeShapeType="1"/>
                <a:stCxn id="21523" idx="3"/>
                <a:endCxn id="21521" idx="0"/>
              </p:cNvCxnSpPr>
              <p:nvPr/>
            </p:nvCxnSpPr>
            <p:spPr bwMode="auto">
              <a:xfrm flipH="1">
                <a:off x="3096" y="2997"/>
                <a:ext cx="223" cy="511"/>
              </a:xfrm>
              <a:prstGeom prst="straightConnector1">
                <a:avLst/>
              </a:prstGeom>
              <a:noFill/>
              <a:ln w="9525">
                <a:solidFill>
                  <a:schemeClr val="tx1"/>
                </a:solidFill>
                <a:round/>
                <a:headEnd/>
                <a:tailEnd/>
              </a:ln>
            </p:spPr>
          </p:cxnSp>
          <p:sp>
            <p:nvSpPr>
              <p:cNvPr id="21536" name="Text Box 163"/>
              <p:cNvSpPr txBox="1">
                <a:spLocks noChangeArrowheads="1"/>
              </p:cNvSpPr>
              <p:nvPr/>
            </p:nvSpPr>
            <p:spPr bwMode="auto">
              <a:xfrm>
                <a:off x="2390" y="3760"/>
                <a:ext cx="168" cy="173"/>
              </a:xfrm>
              <a:prstGeom prst="rect">
                <a:avLst/>
              </a:prstGeom>
              <a:noFill/>
              <a:ln w="9525">
                <a:noFill/>
                <a:miter lim="800000"/>
                <a:headEnd/>
                <a:tailEnd/>
              </a:ln>
            </p:spPr>
            <p:txBody>
              <a:bodyPr wrap="none">
                <a:spAutoFit/>
              </a:bodyPr>
              <a:lstStyle/>
              <a:p>
                <a:r>
                  <a:rPr lang="en-US" sz="1200">
                    <a:latin typeface="Tahoma" pitchFamily="34" charset="0"/>
                  </a:rPr>
                  <a:t>1</a:t>
                </a:r>
              </a:p>
            </p:txBody>
          </p:sp>
          <p:sp>
            <p:nvSpPr>
              <p:cNvPr id="21537" name="Text Box 164"/>
              <p:cNvSpPr txBox="1">
                <a:spLocks noChangeArrowheads="1"/>
              </p:cNvSpPr>
              <p:nvPr/>
            </p:nvSpPr>
            <p:spPr bwMode="auto">
              <a:xfrm>
                <a:off x="2672" y="3764"/>
                <a:ext cx="168" cy="173"/>
              </a:xfrm>
              <a:prstGeom prst="rect">
                <a:avLst/>
              </a:prstGeom>
              <a:noFill/>
              <a:ln w="9525">
                <a:noFill/>
                <a:miter lim="800000"/>
                <a:headEnd/>
                <a:tailEnd/>
              </a:ln>
            </p:spPr>
            <p:txBody>
              <a:bodyPr wrap="none">
                <a:spAutoFit/>
              </a:bodyPr>
              <a:lstStyle/>
              <a:p>
                <a:r>
                  <a:rPr lang="en-US" sz="1200">
                    <a:latin typeface="Tahoma" pitchFamily="34" charset="0"/>
                  </a:rPr>
                  <a:t>4</a:t>
                </a:r>
              </a:p>
            </p:txBody>
          </p:sp>
          <p:sp>
            <p:nvSpPr>
              <p:cNvPr id="21538" name="Text Box 165"/>
              <p:cNvSpPr txBox="1">
                <a:spLocks noChangeArrowheads="1"/>
              </p:cNvSpPr>
              <p:nvPr/>
            </p:nvSpPr>
            <p:spPr bwMode="auto">
              <a:xfrm>
                <a:off x="3792" y="3767"/>
                <a:ext cx="220" cy="173"/>
              </a:xfrm>
              <a:prstGeom prst="rect">
                <a:avLst/>
              </a:prstGeom>
              <a:noFill/>
              <a:ln w="9525">
                <a:noFill/>
                <a:miter lim="800000"/>
                <a:headEnd/>
                <a:tailEnd/>
              </a:ln>
            </p:spPr>
            <p:txBody>
              <a:bodyPr wrap="none">
                <a:spAutoFit/>
              </a:bodyPr>
              <a:lstStyle/>
              <a:p>
                <a:r>
                  <a:rPr lang="en-US" sz="1200">
                    <a:latin typeface="Tahoma" pitchFamily="34" charset="0"/>
                  </a:rPr>
                  <a:t>13</a:t>
                </a:r>
              </a:p>
            </p:txBody>
          </p:sp>
          <p:sp>
            <p:nvSpPr>
              <p:cNvPr id="21539" name="Text Box 166"/>
              <p:cNvSpPr txBox="1">
                <a:spLocks noChangeArrowheads="1"/>
              </p:cNvSpPr>
              <p:nvPr/>
            </p:nvSpPr>
            <p:spPr bwMode="auto">
              <a:xfrm>
                <a:off x="4096" y="3756"/>
                <a:ext cx="220" cy="173"/>
              </a:xfrm>
              <a:prstGeom prst="rect">
                <a:avLst/>
              </a:prstGeom>
              <a:noFill/>
              <a:ln w="9525">
                <a:noFill/>
                <a:miter lim="800000"/>
                <a:headEnd/>
                <a:tailEnd/>
              </a:ln>
            </p:spPr>
            <p:txBody>
              <a:bodyPr wrap="none">
                <a:spAutoFit/>
              </a:bodyPr>
              <a:lstStyle/>
              <a:p>
                <a:r>
                  <a:rPr lang="en-US" sz="1200">
                    <a:latin typeface="Tahoma" pitchFamily="34" charset="0"/>
                  </a:rPr>
                  <a:t>16</a:t>
                </a:r>
              </a:p>
            </p:txBody>
          </p:sp>
          <p:sp>
            <p:nvSpPr>
              <p:cNvPr id="21540" name="AutoShape 171"/>
              <p:cNvSpPr>
                <a:spLocks noChangeArrowheads="1"/>
              </p:cNvSpPr>
              <p:nvPr/>
            </p:nvSpPr>
            <p:spPr bwMode="auto">
              <a:xfrm>
                <a:off x="3560" y="3516"/>
                <a:ext cx="48" cy="48"/>
              </a:xfrm>
              <a:prstGeom prst="flowChartProcess">
                <a:avLst/>
              </a:prstGeom>
              <a:solidFill>
                <a:schemeClr val="tx2"/>
              </a:solidFill>
              <a:ln w="9525">
                <a:solidFill>
                  <a:schemeClr val="tx1"/>
                </a:solidFill>
                <a:miter lim="800000"/>
                <a:headEnd/>
                <a:tailEnd/>
              </a:ln>
            </p:spPr>
            <p:txBody>
              <a:bodyPr wrap="none" anchor="ctr"/>
              <a:lstStyle/>
              <a:p>
                <a:endParaRPr lang="pt-BR"/>
              </a:p>
            </p:txBody>
          </p:sp>
        </p:gr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254000"/>
            <a:ext cx="8153400" cy="6223000"/>
          </a:xfrm>
          <a:prstGeom prst="rect">
            <a:avLst/>
          </a:prstGeom>
          <a:noFill/>
          <a:ln w="9525">
            <a:noFill/>
            <a:miter lim="800000"/>
            <a:headEnd/>
            <a:tailEnd/>
          </a:ln>
        </p:spPr>
        <p:txBody>
          <a:bodyPr/>
          <a:lstStyle/>
          <a:p>
            <a:pPr marL="342900" indent="-342900">
              <a:spcBef>
                <a:spcPct val="20000"/>
              </a:spcBef>
              <a:buFontTx/>
              <a:buChar char="•"/>
            </a:pPr>
            <a:r>
              <a:rPr lang="en-US">
                <a:solidFill>
                  <a:schemeClr val="accent2"/>
                </a:solidFill>
                <a:latin typeface="Tahoma" pitchFamily="34" charset="0"/>
              </a:rPr>
              <a:t>Processo manual para criação de um grid</a:t>
            </a:r>
          </a:p>
          <a:p>
            <a:pPr marL="742950" lvl="1" indent="-285750">
              <a:spcBef>
                <a:spcPct val="20000"/>
              </a:spcBef>
              <a:buFontTx/>
              <a:buChar char="–"/>
            </a:pPr>
            <a:r>
              <a:rPr lang="en-US" sz="2000">
                <a:latin typeface="Tahoma" pitchFamily="34" charset="0"/>
              </a:rPr>
              <a:t>Superponha uma transparência, contendo uma grade regular, sobre a área de interesse do mapa.</a:t>
            </a:r>
          </a:p>
          <a:p>
            <a:pPr marL="742950" lvl="1" indent="-285750">
              <a:spcBef>
                <a:spcPct val="20000"/>
              </a:spcBef>
              <a:buFontTx/>
              <a:buChar char="–"/>
            </a:pPr>
            <a:r>
              <a:rPr lang="en-US" sz="2000">
                <a:latin typeface="Tahoma" pitchFamily="34" charset="0"/>
              </a:rPr>
              <a:t>Codifique cada célula com um valor que represente a categoria que ocupa a maior área da célula (</a:t>
            </a:r>
            <a:r>
              <a:rPr lang="en-US" sz="2000" i="1">
                <a:latin typeface="Tahoma" pitchFamily="34" charset="0"/>
              </a:rPr>
              <a:t>classe predominante</a:t>
            </a:r>
            <a:r>
              <a:rPr lang="en-US" sz="2000">
                <a:latin typeface="Tahoma" pitchFamily="34" charset="0"/>
              </a:rPr>
              <a:t>).</a:t>
            </a:r>
          </a:p>
          <a:p>
            <a:pPr marL="1162050" lvl="2" indent="-228600">
              <a:spcBef>
                <a:spcPct val="20000"/>
              </a:spcBef>
              <a:buFontTx/>
              <a:buChar char="•"/>
            </a:pPr>
            <a:r>
              <a:rPr lang="en-US" sz="1800">
                <a:solidFill>
                  <a:srgbClr val="FF9933"/>
                </a:solidFill>
                <a:latin typeface="Tahoma" pitchFamily="34" charset="0"/>
              </a:rPr>
              <a:t>0 </a:t>
            </a:r>
            <a:r>
              <a:rPr lang="en-US" sz="1800">
                <a:solidFill>
                  <a:srgbClr val="FF9933"/>
                </a:solidFill>
                <a:latin typeface="Tahoma" pitchFamily="34" charset="0"/>
                <a:sym typeface="Wingdings" pitchFamily="2" charset="2"/>
              </a:rPr>
              <a:t> outra categoria</a:t>
            </a:r>
          </a:p>
          <a:p>
            <a:pPr marL="1162050" lvl="2" indent="-228600">
              <a:spcBef>
                <a:spcPct val="20000"/>
              </a:spcBef>
              <a:buFontTx/>
              <a:buChar char="•"/>
            </a:pPr>
            <a:r>
              <a:rPr lang="en-US" sz="1800">
                <a:solidFill>
                  <a:srgbClr val="FF9933"/>
                </a:solidFill>
                <a:latin typeface="Tahoma" pitchFamily="34" charset="0"/>
                <a:sym typeface="Wingdings" pitchFamily="2" charset="2"/>
              </a:rPr>
              <a:t>1  lago/lagoa</a:t>
            </a:r>
          </a:p>
          <a:p>
            <a:pPr marL="1162050" lvl="2" indent="-228600">
              <a:spcBef>
                <a:spcPct val="20000"/>
              </a:spcBef>
              <a:buFontTx/>
              <a:buChar char="•"/>
            </a:pPr>
            <a:r>
              <a:rPr lang="en-US" sz="1800">
                <a:solidFill>
                  <a:srgbClr val="FF9933"/>
                </a:solidFill>
                <a:latin typeface="Tahoma" pitchFamily="34" charset="0"/>
                <a:sym typeface="Wingdings" pitchFamily="2" charset="2"/>
              </a:rPr>
              <a:t>2  rio</a:t>
            </a:r>
          </a:p>
          <a:p>
            <a:pPr marL="742950" lvl="1" indent="-285750">
              <a:spcBef>
                <a:spcPct val="20000"/>
              </a:spcBef>
              <a:buFontTx/>
              <a:buChar char="–"/>
            </a:pPr>
            <a:r>
              <a:rPr lang="en-US" sz="2000">
                <a:latin typeface="Tahoma" pitchFamily="34" charset="0"/>
              </a:rPr>
              <a:t>Cada célula deverá possuir um valor.</a:t>
            </a:r>
          </a:p>
          <a:p>
            <a:pPr marL="742950" lvl="1" indent="-285750">
              <a:spcBef>
                <a:spcPct val="20000"/>
              </a:spcBef>
              <a:buFontTx/>
              <a:buChar char="–"/>
            </a:pPr>
            <a:r>
              <a:rPr lang="en-US" sz="2000">
                <a:latin typeface="Tahoma" pitchFamily="34" charset="0"/>
              </a:rPr>
              <a:t>Valores são normalmente digitados em um arquivo texto.</a:t>
            </a:r>
          </a:p>
          <a:p>
            <a:pPr marL="742950" lvl="1" indent="-285750">
              <a:spcBef>
                <a:spcPct val="20000"/>
              </a:spcBef>
              <a:buFontTx/>
              <a:buChar char="–"/>
            </a:pPr>
            <a:r>
              <a:rPr lang="en-US" sz="2000">
                <a:latin typeface="Tahoma" pitchFamily="34" charset="0"/>
              </a:rPr>
              <a:t>Os arquivos são então importados para o SIG.</a:t>
            </a:r>
          </a:p>
          <a:p>
            <a:pPr marL="742950" lvl="1" indent="-285750">
              <a:spcBef>
                <a:spcPct val="20000"/>
              </a:spcBef>
              <a:buFontTx/>
              <a:buChar char="–"/>
            </a:pPr>
            <a:endParaRPr lang="en-US" sz="2000">
              <a:latin typeface="Tahoma" pitchFamily="34" charset="0"/>
            </a:endParaRPr>
          </a:p>
          <a:p>
            <a:pPr marL="342900" indent="-342900">
              <a:spcBef>
                <a:spcPct val="20000"/>
              </a:spcBef>
            </a:pPr>
            <a:r>
              <a:rPr lang="en-US">
                <a:latin typeface="Tahoma" pitchFamily="34" charset="0"/>
              </a:rPr>
              <a:t>	</a:t>
            </a:r>
            <a:r>
              <a:rPr lang="en-US" sz="2200">
                <a:solidFill>
                  <a:srgbClr val="996633"/>
                </a:solidFill>
                <a:latin typeface="Tahoma" pitchFamily="34" charset="0"/>
              </a:rPr>
              <a:t>Um plano de informação poderá conter milhões de células:</a:t>
            </a:r>
          </a:p>
          <a:p>
            <a:pPr marL="742950" lvl="1" indent="-285750">
              <a:spcBef>
                <a:spcPct val="20000"/>
              </a:spcBef>
              <a:buFontTx/>
              <a:buChar char="–"/>
            </a:pPr>
            <a:r>
              <a:rPr lang="en-US" sz="2000">
                <a:solidFill>
                  <a:schemeClr val="accent2"/>
                </a:solidFill>
                <a:latin typeface="Tahoma" pitchFamily="34" charset="0"/>
              </a:rPr>
              <a:t>Imagem Landsat </a:t>
            </a:r>
            <a:r>
              <a:rPr lang="en-US" sz="2000">
                <a:solidFill>
                  <a:schemeClr val="accent2"/>
                </a:solidFill>
                <a:latin typeface="Tahoma" pitchFamily="34" charset="0"/>
                <a:sym typeface="Wingdings" pitchFamily="2" charset="2"/>
              </a:rPr>
              <a:t> 7,4 x 10</a:t>
            </a:r>
            <a:r>
              <a:rPr lang="en-US" sz="2000" baseline="30000">
                <a:solidFill>
                  <a:schemeClr val="accent2"/>
                </a:solidFill>
                <a:latin typeface="Tahoma" pitchFamily="34" charset="0"/>
                <a:sym typeface="Wingdings" pitchFamily="2" charset="2"/>
              </a:rPr>
              <a:t>6</a:t>
            </a:r>
            <a:r>
              <a:rPr lang="en-US" sz="2000">
                <a:solidFill>
                  <a:schemeClr val="accent2"/>
                </a:solidFill>
                <a:latin typeface="Tahoma" pitchFamily="34" charset="0"/>
                <a:sym typeface="Wingdings" pitchFamily="2" charset="2"/>
              </a:rPr>
              <a:t> pixels.</a:t>
            </a:r>
            <a:br>
              <a:rPr lang="en-US" sz="2000">
                <a:solidFill>
                  <a:schemeClr val="accent2"/>
                </a:solidFill>
                <a:latin typeface="Tahoma" pitchFamily="34" charset="0"/>
                <a:sym typeface="Wingdings" pitchFamily="2" charset="2"/>
              </a:rPr>
            </a:br>
            <a:endParaRPr lang="en-US" sz="2000">
              <a:solidFill>
                <a:srgbClr val="996633"/>
              </a:solidFill>
              <a:latin typeface="Tahoma" pitchFamily="34" charset="0"/>
            </a:endParaRPr>
          </a:p>
          <a:p>
            <a:pPr marL="342900" indent="-342900">
              <a:spcBef>
                <a:spcPct val="20000"/>
              </a:spcBef>
            </a:pPr>
            <a:r>
              <a:rPr lang="en-US" sz="2200">
                <a:solidFill>
                  <a:srgbClr val="996633"/>
                </a:solidFill>
                <a:latin typeface="Tahoma" pitchFamily="34" charset="0"/>
              </a:rPr>
              <a:t>	O processo manual é lento e tedioso, sendo seu uso bastante limitado</a:t>
            </a:r>
            <a:r>
              <a:rPr lang="en-US" sz="2200">
                <a:latin typeface="Tahoma" pitchFamily="34" charset="0"/>
              </a:rPr>
              <a:t>.</a:t>
            </a:r>
          </a:p>
          <a:p>
            <a:pPr marL="342900" indent="-342900">
              <a:spcBef>
                <a:spcPct val="20000"/>
              </a:spcBef>
            </a:pPr>
            <a:r>
              <a:rPr lang="en-US" sz="2200">
                <a:latin typeface="Tahoma" pitchFamily="34"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685800" y="254000"/>
            <a:ext cx="8153400" cy="6223000"/>
          </a:xfrm>
          <a:prstGeom prst="rect">
            <a:avLst/>
          </a:prstGeom>
          <a:solidFill>
            <a:schemeClr val="bg1"/>
          </a:solidFill>
          <a:ln w="9525">
            <a:noFill/>
            <a:miter lim="800000"/>
            <a:headEnd/>
            <a:tailEnd/>
          </a:ln>
        </p:spPr>
        <p:txBody>
          <a:bodyPr/>
          <a:lstStyle/>
          <a:p>
            <a:pPr marL="342900" indent="-342900">
              <a:lnSpc>
                <a:spcPct val="90000"/>
              </a:lnSpc>
              <a:spcBef>
                <a:spcPct val="20000"/>
              </a:spcBef>
              <a:buFontTx/>
              <a:buChar char="•"/>
            </a:pPr>
            <a:r>
              <a:rPr lang="en-US">
                <a:solidFill>
                  <a:schemeClr val="accent2"/>
                </a:solidFill>
                <a:latin typeface="Tahoma" pitchFamily="34" charset="0"/>
              </a:rPr>
              <a:t>Padrões de armazenamento no formato texto (</a:t>
            </a:r>
            <a:r>
              <a:rPr lang="en-US" i="1">
                <a:solidFill>
                  <a:schemeClr val="accent2"/>
                </a:solidFill>
                <a:latin typeface="Tahoma" pitchFamily="34" charset="0"/>
              </a:rPr>
              <a:t>ASCII</a:t>
            </a:r>
            <a:r>
              <a:rPr lang="en-US">
                <a:solidFill>
                  <a:schemeClr val="accent2"/>
                </a:solidFill>
                <a:latin typeface="Tahoma" pitchFamily="34" charset="0"/>
              </a:rPr>
              <a:t>):</a:t>
            </a:r>
            <a:br>
              <a:rPr lang="en-US">
                <a:solidFill>
                  <a:schemeClr val="accent2"/>
                </a:solidFill>
                <a:latin typeface="Tahoma" pitchFamily="34" charset="0"/>
              </a:rPr>
            </a:br>
            <a:endParaRPr lang="en-US">
              <a:solidFill>
                <a:schemeClr val="accent2"/>
              </a:solidFill>
              <a:latin typeface="Tahoma" pitchFamily="34" charset="0"/>
            </a:endParaRPr>
          </a:p>
          <a:p>
            <a:pPr marL="742950" lvl="1" indent="-285750">
              <a:lnSpc>
                <a:spcPct val="90000"/>
              </a:lnSpc>
              <a:spcBef>
                <a:spcPct val="20000"/>
              </a:spcBef>
              <a:buFontTx/>
              <a:buChar char="–"/>
            </a:pPr>
            <a:r>
              <a:rPr lang="en-US" sz="2000">
                <a:solidFill>
                  <a:srgbClr val="FF3300"/>
                </a:solidFill>
                <a:latin typeface="Tahoma" pitchFamily="34" charset="0"/>
              </a:rPr>
              <a:t>Por linha:</a:t>
            </a:r>
            <a:br>
              <a:rPr lang="en-US" sz="2000">
                <a:solidFill>
                  <a:srgbClr val="FF3300"/>
                </a:solidFill>
                <a:latin typeface="Tahoma" pitchFamily="34" charset="0"/>
              </a:rPr>
            </a:br>
            <a:r>
              <a:rPr lang="en-US" sz="2000">
                <a:latin typeface="Tahoma" pitchFamily="34" charset="0"/>
              </a:rPr>
              <a:t>	1  2  5  8  13  5  8</a:t>
            </a:r>
            <a:br>
              <a:rPr lang="en-US" sz="2000">
                <a:latin typeface="Tahoma" pitchFamily="34" charset="0"/>
              </a:rPr>
            </a:br>
            <a:r>
              <a:rPr lang="en-US" sz="2000">
                <a:latin typeface="Tahoma" pitchFamily="34" charset="0"/>
              </a:rPr>
              <a:t>	4 13 48 90 56 65 5</a:t>
            </a:r>
            <a:br>
              <a:rPr lang="en-US" sz="2000">
                <a:latin typeface="Tahoma" pitchFamily="34" charset="0"/>
              </a:rPr>
            </a:br>
            <a:endParaRPr lang="en-US" sz="2000">
              <a:latin typeface="Tahoma" pitchFamily="34" charset="0"/>
            </a:endParaRPr>
          </a:p>
          <a:p>
            <a:pPr marL="742950" lvl="1" indent="-285750">
              <a:lnSpc>
                <a:spcPct val="90000"/>
              </a:lnSpc>
              <a:spcBef>
                <a:spcPct val="20000"/>
              </a:spcBef>
              <a:buFontTx/>
              <a:buChar char="–"/>
            </a:pPr>
            <a:r>
              <a:rPr lang="en-US" sz="2000">
                <a:solidFill>
                  <a:srgbClr val="FF3300"/>
                </a:solidFill>
                <a:latin typeface="Tahoma" pitchFamily="34" charset="0"/>
              </a:rPr>
              <a:t>Cada elemento em uma linha individual:</a:t>
            </a:r>
            <a:br>
              <a:rPr lang="en-US" sz="2000">
                <a:solidFill>
                  <a:srgbClr val="FF3300"/>
                </a:solidFill>
                <a:latin typeface="Tahoma" pitchFamily="34" charset="0"/>
              </a:rPr>
            </a:br>
            <a:r>
              <a:rPr lang="en-US" sz="2000">
                <a:latin typeface="Tahoma" pitchFamily="34" charset="0"/>
              </a:rPr>
              <a:t>	1</a:t>
            </a:r>
            <a:br>
              <a:rPr lang="en-US" sz="2000">
                <a:latin typeface="Tahoma" pitchFamily="34" charset="0"/>
              </a:rPr>
            </a:br>
            <a:r>
              <a:rPr lang="en-US" sz="2000">
                <a:latin typeface="Tahoma" pitchFamily="34" charset="0"/>
              </a:rPr>
              <a:t>	2</a:t>
            </a:r>
            <a:br>
              <a:rPr lang="en-US" sz="2000">
                <a:latin typeface="Tahoma" pitchFamily="34" charset="0"/>
              </a:rPr>
            </a:br>
            <a:r>
              <a:rPr lang="en-US" sz="2000">
                <a:latin typeface="Tahoma" pitchFamily="34" charset="0"/>
              </a:rPr>
              <a:t>	5</a:t>
            </a:r>
            <a:br>
              <a:rPr lang="en-US" sz="2000">
                <a:latin typeface="Tahoma" pitchFamily="34" charset="0"/>
              </a:rPr>
            </a:br>
            <a:endParaRPr lang="en-US" sz="2000">
              <a:solidFill>
                <a:srgbClr val="FF9933"/>
              </a:solidFill>
              <a:latin typeface="Tahoma" pitchFamily="34" charset="0"/>
              <a:sym typeface="Wingdings" pitchFamily="2" charset="2"/>
            </a:endParaRPr>
          </a:p>
          <a:p>
            <a:pPr marL="742950" lvl="1" indent="-285750">
              <a:lnSpc>
                <a:spcPct val="90000"/>
              </a:lnSpc>
              <a:spcBef>
                <a:spcPct val="20000"/>
              </a:spcBef>
              <a:buFontTx/>
              <a:buChar char="–"/>
            </a:pPr>
            <a:r>
              <a:rPr lang="en-US" sz="2000">
                <a:solidFill>
                  <a:srgbClr val="FF3300"/>
                </a:solidFill>
                <a:latin typeface="Tahoma" pitchFamily="34" charset="0"/>
              </a:rPr>
              <a:t>Todos os elementos em uma única linha:</a:t>
            </a:r>
            <a:r>
              <a:rPr lang="en-US" sz="2000">
                <a:latin typeface="Tahoma" pitchFamily="34" charset="0"/>
              </a:rPr>
              <a:t/>
            </a:r>
            <a:br>
              <a:rPr lang="en-US" sz="2000">
                <a:latin typeface="Tahoma" pitchFamily="34" charset="0"/>
              </a:rPr>
            </a:br>
            <a:r>
              <a:rPr lang="en-US" sz="2000">
                <a:latin typeface="Tahoma" pitchFamily="34" charset="0"/>
              </a:rPr>
              <a:t>	1  2  5  8  13  5  8 4 13 48 90 56 65 5 …</a:t>
            </a:r>
            <a:br>
              <a:rPr lang="en-US" sz="2000">
                <a:latin typeface="Tahoma" pitchFamily="34" charset="0"/>
              </a:rPr>
            </a:br>
            <a:endParaRPr lang="en-US" sz="2000">
              <a:latin typeface="Tahoma" pitchFamily="34" charset="0"/>
            </a:endParaRPr>
          </a:p>
          <a:p>
            <a:pPr marL="742950" lvl="1" indent="-285750">
              <a:lnSpc>
                <a:spcPct val="90000"/>
              </a:lnSpc>
              <a:spcBef>
                <a:spcPct val="20000"/>
              </a:spcBef>
              <a:buFontTx/>
              <a:buChar char="–"/>
            </a:pPr>
            <a:r>
              <a:rPr lang="en-US" sz="2000">
                <a:solidFill>
                  <a:srgbClr val="FF3300"/>
                </a:solidFill>
                <a:latin typeface="Tahoma" pitchFamily="34" charset="0"/>
              </a:rPr>
              <a:t>Compressão (run length encoding) :</a:t>
            </a:r>
            <a:r>
              <a:rPr lang="en-US" sz="2000">
                <a:latin typeface="Tahoma" pitchFamily="34" charset="0"/>
              </a:rPr>
              <a:t> codificação por agrupamentos </a:t>
            </a:r>
            <a:r>
              <a:rPr lang="en-US" sz="1600">
                <a:solidFill>
                  <a:schemeClr val="tx2"/>
                </a:solidFill>
                <a:latin typeface="Tahoma" pitchFamily="34" charset="0"/>
                <a:sym typeface="Wingdings" pitchFamily="2" charset="2"/>
              </a:rPr>
              <a:t></a:t>
            </a:r>
            <a:r>
              <a:rPr lang="en-US" sz="2000">
                <a:solidFill>
                  <a:srgbClr val="FF9933"/>
                </a:solidFill>
                <a:latin typeface="Tahoma" pitchFamily="34" charset="0"/>
                <a:sym typeface="Wingdings" pitchFamily="2" charset="2"/>
              </a:rPr>
              <a:t> </a:t>
            </a:r>
            <a:r>
              <a:rPr lang="en-US" sz="2000">
                <a:solidFill>
                  <a:srgbClr val="009900"/>
                </a:solidFill>
                <a:latin typeface="Tahoma" pitchFamily="34" charset="0"/>
                <a:sym typeface="Wingdings" pitchFamily="2" charset="2"/>
              </a:rPr>
              <a:t>uso de tuplas (pares)</a:t>
            </a:r>
            <a:r>
              <a:rPr lang="en-US" sz="2000">
                <a:solidFill>
                  <a:srgbClr val="FF9933"/>
                </a:solidFill>
                <a:latin typeface="Tahoma" pitchFamily="34" charset="0"/>
                <a:sym typeface="Wingdings" pitchFamily="2" charset="2"/>
              </a:rPr>
              <a:t/>
            </a:r>
            <a:br>
              <a:rPr lang="en-US" sz="2000">
                <a:solidFill>
                  <a:srgbClr val="FF9933"/>
                </a:solidFill>
                <a:latin typeface="Tahoma" pitchFamily="34" charset="0"/>
                <a:sym typeface="Wingdings" pitchFamily="2" charset="2"/>
              </a:rPr>
            </a:br>
            <a:r>
              <a:rPr lang="en-US" sz="2000">
                <a:solidFill>
                  <a:srgbClr val="FF9933"/>
                </a:solidFill>
                <a:latin typeface="Tahoma" pitchFamily="34" charset="0"/>
                <a:sym typeface="Wingdings" pitchFamily="2" charset="2"/>
              </a:rPr>
              <a:t>	</a:t>
            </a:r>
            <a:r>
              <a:rPr lang="en-US" sz="2000">
                <a:solidFill>
                  <a:srgbClr val="996633"/>
                </a:solidFill>
                <a:latin typeface="Tahoma" pitchFamily="34" charset="0"/>
                <a:sym typeface="Wingdings" pitchFamily="2" charset="2"/>
              </a:rPr>
              <a:t>1  1  1  1  1  1  1  3  3  3  3  3</a:t>
            </a:r>
            <a:r>
              <a:rPr lang="en-US" sz="2000">
                <a:solidFill>
                  <a:srgbClr val="FF9933"/>
                </a:solidFill>
                <a:latin typeface="Tahoma" pitchFamily="34" charset="0"/>
                <a:sym typeface="Wingdings" pitchFamily="2" charset="2"/>
              </a:rPr>
              <a:t> </a:t>
            </a:r>
            <a:r>
              <a:rPr lang="en-US" sz="1600">
                <a:solidFill>
                  <a:schemeClr val="accent2"/>
                </a:solidFill>
                <a:latin typeface="Tahoma" pitchFamily="34" charset="0"/>
                <a:sym typeface="Wingdings" pitchFamily="2" charset="2"/>
              </a:rPr>
              <a:t></a:t>
            </a:r>
            <a:r>
              <a:rPr lang="en-US" sz="2000">
                <a:solidFill>
                  <a:schemeClr val="accent2"/>
                </a:solidFill>
                <a:latin typeface="Tahoma" pitchFamily="34" charset="0"/>
                <a:sym typeface="Wingdings" pitchFamily="2" charset="2"/>
              </a:rPr>
              <a:t> 7  1  5  3</a:t>
            </a:r>
            <a:br>
              <a:rPr lang="en-US" sz="2000">
                <a:solidFill>
                  <a:schemeClr val="accent2"/>
                </a:solidFill>
                <a:latin typeface="Tahoma" pitchFamily="34" charset="0"/>
                <a:sym typeface="Wingdings" pitchFamily="2" charset="2"/>
              </a:rPr>
            </a:br>
            <a:r>
              <a:rPr lang="en-US" sz="2000">
                <a:solidFill>
                  <a:schemeClr val="accent2"/>
                </a:solidFill>
                <a:latin typeface="Tahoma" pitchFamily="34" charset="0"/>
                <a:sym typeface="Wingdings" pitchFamily="2" charset="2"/>
              </a:rPr>
              <a:t/>
            </a:r>
            <a:br>
              <a:rPr lang="en-US" sz="2000">
                <a:solidFill>
                  <a:schemeClr val="accent2"/>
                </a:solidFill>
                <a:latin typeface="Tahoma" pitchFamily="34" charset="0"/>
                <a:sym typeface="Wingdings" pitchFamily="2" charset="2"/>
              </a:rPr>
            </a:br>
            <a:r>
              <a:rPr lang="en-US" sz="2000">
                <a:solidFill>
                  <a:schemeClr val="accent2"/>
                </a:solidFill>
                <a:latin typeface="Tahoma" pitchFamily="34" charset="0"/>
                <a:sym typeface="Wingdings" pitchFamily="2" charset="2"/>
              </a:rPr>
              <a:t>Autocorrelação espacial: células próximas tendem a ter maior similaridade do que células mais distantes </a:t>
            </a:r>
            <a:r>
              <a:rPr lang="en-US" sz="1600">
                <a:solidFill>
                  <a:schemeClr val="accent2"/>
                </a:solidFill>
                <a:latin typeface="Tahoma" pitchFamily="34" charset="0"/>
                <a:sym typeface="Wingdings" pitchFamily="2" charset="2"/>
              </a:rPr>
              <a:t></a:t>
            </a:r>
            <a:r>
              <a:rPr lang="en-US" sz="2000">
                <a:solidFill>
                  <a:schemeClr val="accent2"/>
                </a:solidFill>
                <a:latin typeface="Tahoma" pitchFamily="34" charset="0"/>
                <a:sym typeface="Wingdings" pitchFamily="2" charset="2"/>
              </a:rPr>
              <a:t> economia no armazenamento da informação.</a:t>
            </a:r>
            <a:endParaRPr lang="en-US" sz="2000">
              <a:latin typeface="Tahoma" pitchFamily="34" charset="0"/>
            </a:endParaRPr>
          </a:p>
          <a:p>
            <a:pPr marL="342900" indent="-342900">
              <a:spcBef>
                <a:spcPct val="20000"/>
              </a:spcBef>
            </a:pPr>
            <a:r>
              <a:rPr lang="en-US" sz="2200">
                <a:latin typeface="Tahoma"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254000"/>
            <a:ext cx="8153400" cy="6375400"/>
          </a:xfrm>
          <a:prstGeom prst="rect">
            <a:avLst/>
          </a:prstGeom>
          <a:solidFill>
            <a:schemeClr val="bg1"/>
          </a:solidFill>
          <a:ln w="9525">
            <a:noFill/>
            <a:miter lim="800000"/>
            <a:headEnd/>
            <a:tailEnd/>
          </a:ln>
        </p:spPr>
        <p:txBody>
          <a:bodyPr/>
          <a:lstStyle/>
          <a:p>
            <a:pPr marL="342900" indent="-342900">
              <a:lnSpc>
                <a:spcPct val="90000"/>
              </a:lnSpc>
              <a:spcBef>
                <a:spcPct val="20000"/>
              </a:spcBef>
              <a:buFontTx/>
              <a:buChar char="•"/>
            </a:pPr>
            <a:r>
              <a:rPr lang="en-US">
                <a:solidFill>
                  <a:schemeClr val="accent2"/>
                </a:solidFill>
                <a:latin typeface="Tahoma" pitchFamily="34" charset="0"/>
              </a:rPr>
              <a:t>Estrutura do arquivo texto do ArcView para grids:</a:t>
            </a:r>
          </a:p>
          <a:p>
            <a:pPr marL="742950" lvl="1" indent="-285750">
              <a:lnSpc>
                <a:spcPct val="90000"/>
              </a:lnSpc>
              <a:spcBef>
                <a:spcPct val="20000"/>
              </a:spcBef>
            </a:pPr>
            <a:r>
              <a:rPr lang="en-US" sz="2000">
                <a:solidFill>
                  <a:srgbClr val="FF3300"/>
                </a:solidFill>
                <a:latin typeface="Tahoma" pitchFamily="34" charset="0"/>
              </a:rPr>
              <a:t>ncols </a:t>
            </a:r>
            <a:r>
              <a:rPr lang="en-US" sz="1600">
                <a:solidFill>
                  <a:schemeClr val="accent2"/>
                </a:solidFill>
                <a:latin typeface="Tahoma" pitchFamily="34" charset="0"/>
                <a:sym typeface="Wingdings" pitchFamily="2" charset="2"/>
              </a:rPr>
              <a:t> </a:t>
            </a:r>
            <a:r>
              <a:rPr lang="en-US" sz="1800">
                <a:solidFill>
                  <a:schemeClr val="tx2"/>
                </a:solidFill>
                <a:latin typeface="Tahoma" pitchFamily="34" charset="0"/>
                <a:sym typeface="Wingdings" pitchFamily="2" charset="2"/>
              </a:rPr>
              <a:t>número de colunas da malha</a:t>
            </a:r>
            <a:endParaRPr lang="en-US" sz="2000">
              <a:solidFill>
                <a:schemeClr val="accent2"/>
              </a:solidFill>
              <a:latin typeface="Tahoma" pitchFamily="34" charset="0"/>
            </a:endParaRPr>
          </a:p>
          <a:p>
            <a:pPr marL="742950" lvl="1" indent="-285750">
              <a:lnSpc>
                <a:spcPct val="90000"/>
              </a:lnSpc>
              <a:spcBef>
                <a:spcPct val="20000"/>
              </a:spcBef>
            </a:pPr>
            <a:r>
              <a:rPr lang="en-US" sz="2000">
                <a:solidFill>
                  <a:srgbClr val="FF3300"/>
                </a:solidFill>
                <a:latin typeface="Tahoma" pitchFamily="34" charset="0"/>
              </a:rPr>
              <a:t>nrows</a:t>
            </a:r>
            <a:r>
              <a:rPr lang="en-US" sz="1600">
                <a:solidFill>
                  <a:schemeClr val="accent2"/>
                </a:solidFill>
                <a:latin typeface="Tahoma" pitchFamily="34" charset="0"/>
                <a:sym typeface="Wingdings" pitchFamily="2" charset="2"/>
              </a:rPr>
              <a:t> </a:t>
            </a:r>
            <a:r>
              <a:rPr lang="en-US" sz="1800">
                <a:solidFill>
                  <a:schemeClr val="tx2"/>
                </a:solidFill>
                <a:latin typeface="Tahoma" pitchFamily="34" charset="0"/>
                <a:sym typeface="Wingdings" pitchFamily="2" charset="2"/>
              </a:rPr>
              <a:t>número de linhas da malha</a:t>
            </a:r>
            <a:endParaRPr lang="en-US" sz="2000">
              <a:solidFill>
                <a:schemeClr val="accent2"/>
              </a:solidFill>
              <a:latin typeface="Tahoma" pitchFamily="34" charset="0"/>
            </a:endParaRPr>
          </a:p>
          <a:p>
            <a:pPr marL="742950" lvl="1" indent="-285750">
              <a:lnSpc>
                <a:spcPct val="90000"/>
              </a:lnSpc>
              <a:spcBef>
                <a:spcPct val="20000"/>
              </a:spcBef>
            </a:pPr>
            <a:r>
              <a:rPr lang="en-US" sz="2000">
                <a:solidFill>
                  <a:srgbClr val="FF3300"/>
                </a:solidFill>
                <a:latin typeface="Tahoma" pitchFamily="34" charset="0"/>
              </a:rPr>
              <a:t>xllcenter </a:t>
            </a:r>
            <a:r>
              <a:rPr lang="en-US" sz="2000" i="1">
                <a:solidFill>
                  <a:srgbClr val="FF3300"/>
                </a:solidFill>
                <a:latin typeface="Tahoma" pitchFamily="34" charset="0"/>
              </a:rPr>
              <a:t>ou</a:t>
            </a:r>
            <a:r>
              <a:rPr lang="en-US" sz="2000">
                <a:solidFill>
                  <a:srgbClr val="FF3300"/>
                </a:solidFill>
                <a:latin typeface="Tahoma" pitchFamily="34" charset="0"/>
              </a:rPr>
              <a:t> xllcorner </a:t>
            </a:r>
            <a:r>
              <a:rPr lang="en-US" sz="1600">
                <a:solidFill>
                  <a:schemeClr val="accent2"/>
                </a:solidFill>
                <a:latin typeface="Tahoma" pitchFamily="34" charset="0"/>
                <a:sym typeface="Wingdings" pitchFamily="2" charset="2"/>
              </a:rPr>
              <a:t> </a:t>
            </a:r>
            <a:r>
              <a:rPr lang="en-US" sz="1800">
                <a:solidFill>
                  <a:schemeClr val="tx2"/>
                </a:solidFill>
                <a:latin typeface="Tahoma" pitchFamily="34" charset="0"/>
                <a:sym typeface="Wingdings" pitchFamily="2" charset="2"/>
              </a:rPr>
              <a:t>coordenada x do centro </a:t>
            </a:r>
            <a:r>
              <a:rPr lang="en-US" sz="1800" i="1">
                <a:solidFill>
                  <a:schemeClr val="tx2"/>
                </a:solidFill>
                <a:latin typeface="Tahoma" pitchFamily="34" charset="0"/>
                <a:sym typeface="Wingdings" pitchFamily="2" charset="2"/>
              </a:rPr>
              <a:t>ou</a:t>
            </a:r>
            <a:r>
              <a:rPr lang="en-US" sz="1800">
                <a:solidFill>
                  <a:schemeClr val="tx2"/>
                </a:solidFill>
                <a:latin typeface="Tahoma" pitchFamily="34" charset="0"/>
                <a:sym typeface="Wingdings" pitchFamily="2" charset="2"/>
              </a:rPr>
              <a:t> do canto inferior esquerdo da célula inferior esquerda</a:t>
            </a:r>
            <a:endParaRPr lang="en-US" sz="2000">
              <a:solidFill>
                <a:schemeClr val="accent2"/>
              </a:solidFill>
              <a:latin typeface="Tahoma" pitchFamily="34" charset="0"/>
            </a:endParaRPr>
          </a:p>
          <a:p>
            <a:pPr marL="742950" lvl="1" indent="-285750">
              <a:lnSpc>
                <a:spcPct val="90000"/>
              </a:lnSpc>
              <a:spcBef>
                <a:spcPct val="20000"/>
              </a:spcBef>
            </a:pPr>
            <a:r>
              <a:rPr lang="en-US" sz="2000">
                <a:solidFill>
                  <a:srgbClr val="FF3300"/>
                </a:solidFill>
                <a:latin typeface="Tahoma" pitchFamily="34" charset="0"/>
              </a:rPr>
              <a:t>yllcenter </a:t>
            </a:r>
            <a:r>
              <a:rPr lang="en-US" sz="2000" i="1">
                <a:solidFill>
                  <a:srgbClr val="FF3300"/>
                </a:solidFill>
                <a:latin typeface="Tahoma" pitchFamily="34" charset="0"/>
              </a:rPr>
              <a:t>ou</a:t>
            </a:r>
            <a:r>
              <a:rPr lang="en-US" sz="2000">
                <a:solidFill>
                  <a:srgbClr val="FF3300"/>
                </a:solidFill>
                <a:latin typeface="Tahoma" pitchFamily="34" charset="0"/>
              </a:rPr>
              <a:t> yllcorner  </a:t>
            </a:r>
            <a:r>
              <a:rPr lang="en-US" sz="1600">
                <a:solidFill>
                  <a:schemeClr val="accent2"/>
                </a:solidFill>
                <a:latin typeface="Tahoma" pitchFamily="34" charset="0"/>
                <a:sym typeface="Wingdings" pitchFamily="2" charset="2"/>
              </a:rPr>
              <a:t> </a:t>
            </a:r>
            <a:r>
              <a:rPr lang="en-US" sz="1800">
                <a:solidFill>
                  <a:schemeClr val="tx2"/>
                </a:solidFill>
                <a:latin typeface="Tahoma" pitchFamily="34" charset="0"/>
                <a:sym typeface="Wingdings" pitchFamily="2" charset="2"/>
              </a:rPr>
              <a:t>coordenada y do centro </a:t>
            </a:r>
            <a:r>
              <a:rPr lang="en-US" sz="1800" i="1">
                <a:solidFill>
                  <a:schemeClr val="tx2"/>
                </a:solidFill>
                <a:latin typeface="Tahoma" pitchFamily="34" charset="0"/>
                <a:sym typeface="Wingdings" pitchFamily="2" charset="2"/>
              </a:rPr>
              <a:t>ou</a:t>
            </a:r>
            <a:r>
              <a:rPr lang="en-US" sz="1800">
                <a:solidFill>
                  <a:schemeClr val="tx2"/>
                </a:solidFill>
                <a:latin typeface="Tahoma" pitchFamily="34" charset="0"/>
                <a:sym typeface="Wingdings" pitchFamily="2" charset="2"/>
              </a:rPr>
              <a:t> do canto inferior esquerdo da célula inferior esquerda</a:t>
            </a:r>
            <a:endParaRPr lang="en-US" sz="2000">
              <a:solidFill>
                <a:schemeClr val="accent2"/>
              </a:solidFill>
              <a:latin typeface="Tahoma" pitchFamily="34" charset="0"/>
            </a:endParaRPr>
          </a:p>
          <a:p>
            <a:pPr marL="742950" lvl="1" indent="-285750">
              <a:lnSpc>
                <a:spcPct val="90000"/>
              </a:lnSpc>
              <a:spcBef>
                <a:spcPct val="20000"/>
              </a:spcBef>
            </a:pPr>
            <a:r>
              <a:rPr lang="en-US" sz="2000">
                <a:solidFill>
                  <a:srgbClr val="FF3300"/>
                </a:solidFill>
                <a:latin typeface="Tahoma" pitchFamily="34" charset="0"/>
              </a:rPr>
              <a:t>cellsize </a:t>
            </a:r>
            <a:r>
              <a:rPr lang="en-US" sz="1600">
                <a:solidFill>
                  <a:schemeClr val="accent2"/>
                </a:solidFill>
                <a:latin typeface="Tahoma" pitchFamily="34" charset="0"/>
                <a:sym typeface="Wingdings" pitchFamily="2" charset="2"/>
              </a:rPr>
              <a:t> </a:t>
            </a:r>
            <a:r>
              <a:rPr lang="en-US" sz="1800">
                <a:solidFill>
                  <a:schemeClr val="tx2"/>
                </a:solidFill>
                <a:latin typeface="Tahoma" pitchFamily="34" charset="0"/>
                <a:sym typeface="Wingdings" pitchFamily="2" charset="2"/>
              </a:rPr>
              <a:t>tamanho da célula do grid (</a:t>
            </a:r>
            <a:r>
              <a:rPr lang="en-US" sz="1800" i="1">
                <a:solidFill>
                  <a:schemeClr val="tx2"/>
                </a:solidFill>
                <a:latin typeface="Tahoma" pitchFamily="34" charset="0"/>
                <a:sym typeface="Wingdings" pitchFamily="2" charset="2"/>
              </a:rPr>
              <a:t>mesma unidade das coordenadas</a:t>
            </a:r>
            <a:r>
              <a:rPr lang="en-US" sz="1800">
                <a:solidFill>
                  <a:schemeClr val="tx2"/>
                </a:solidFill>
                <a:latin typeface="Tahoma" pitchFamily="34" charset="0"/>
                <a:sym typeface="Wingdings" pitchFamily="2" charset="2"/>
              </a:rPr>
              <a:t>)</a:t>
            </a:r>
            <a:endParaRPr lang="en-US" sz="2000">
              <a:solidFill>
                <a:schemeClr val="accent2"/>
              </a:solidFill>
              <a:latin typeface="Tahoma" pitchFamily="34" charset="0"/>
            </a:endParaRPr>
          </a:p>
          <a:p>
            <a:pPr marL="742950" lvl="1" indent="-285750">
              <a:lnSpc>
                <a:spcPct val="90000"/>
              </a:lnSpc>
              <a:spcBef>
                <a:spcPct val="20000"/>
              </a:spcBef>
            </a:pPr>
            <a:r>
              <a:rPr lang="en-US" sz="2000">
                <a:solidFill>
                  <a:srgbClr val="FF3300"/>
                </a:solidFill>
                <a:latin typeface="Tahoma" pitchFamily="34" charset="0"/>
              </a:rPr>
              <a:t>nodata_value </a:t>
            </a:r>
            <a:r>
              <a:rPr lang="en-US" sz="1600">
                <a:solidFill>
                  <a:schemeClr val="accent2"/>
                </a:solidFill>
                <a:latin typeface="Tahoma" pitchFamily="34" charset="0"/>
                <a:sym typeface="Wingdings" pitchFamily="2" charset="2"/>
              </a:rPr>
              <a:t> </a:t>
            </a:r>
            <a:r>
              <a:rPr lang="en-US" sz="1800">
                <a:solidFill>
                  <a:schemeClr val="tx2"/>
                </a:solidFill>
                <a:latin typeface="Tahoma" pitchFamily="34" charset="0"/>
                <a:sym typeface="Wingdings" pitchFamily="2" charset="2"/>
              </a:rPr>
              <a:t>valor no arquivo texto assinalado a células com valores desconhecidos (default é -9999). Essa linha é opcional.</a:t>
            </a:r>
            <a:endParaRPr lang="en-US" sz="1600">
              <a:solidFill>
                <a:schemeClr val="tx2"/>
              </a:solidFill>
              <a:latin typeface="Tahoma" pitchFamily="34" charset="0"/>
              <a:sym typeface="Wingdings" pitchFamily="2" charset="2"/>
            </a:endParaRPr>
          </a:p>
          <a:p>
            <a:pPr marL="742950" lvl="1" indent="-285750">
              <a:lnSpc>
                <a:spcPct val="90000"/>
              </a:lnSpc>
              <a:spcBef>
                <a:spcPct val="20000"/>
              </a:spcBef>
            </a:pPr>
            <a:r>
              <a:rPr lang="en-US" sz="2000">
                <a:solidFill>
                  <a:srgbClr val="FF3300"/>
                </a:solidFill>
                <a:latin typeface="Tahoma" pitchFamily="34" charset="0"/>
              </a:rPr>
              <a:t>&lt;lista de valores&gt;</a:t>
            </a:r>
            <a:endParaRPr lang="en-US" sz="1600">
              <a:solidFill>
                <a:schemeClr val="tx2"/>
              </a:solidFill>
              <a:latin typeface="Tahoma" pitchFamily="34" charset="0"/>
              <a:sym typeface="Wingdings" pitchFamily="2" charset="2"/>
            </a:endParaRPr>
          </a:p>
          <a:p>
            <a:pPr marL="342900" indent="-342900">
              <a:lnSpc>
                <a:spcPct val="90000"/>
              </a:lnSpc>
              <a:spcBef>
                <a:spcPct val="20000"/>
              </a:spcBef>
            </a:pPr>
            <a:r>
              <a:rPr lang="en-US">
                <a:solidFill>
                  <a:schemeClr val="accent2"/>
                </a:solidFill>
                <a:latin typeface="Tahoma" pitchFamily="34" charset="0"/>
              </a:rPr>
              <a:t>   </a:t>
            </a:r>
            <a:r>
              <a:rPr lang="en-US" sz="1800">
                <a:solidFill>
                  <a:schemeClr val="accent2"/>
                </a:solidFill>
                <a:latin typeface="Tahoma" pitchFamily="34" charset="0"/>
              </a:rPr>
              <a:t>Exemplo:</a:t>
            </a:r>
          </a:p>
          <a:p>
            <a:pPr marL="742950" lvl="1" indent="-285750">
              <a:lnSpc>
                <a:spcPct val="80000"/>
              </a:lnSpc>
              <a:spcBef>
                <a:spcPct val="20000"/>
              </a:spcBef>
            </a:pPr>
            <a:r>
              <a:rPr lang="en-US" sz="1800">
                <a:solidFill>
                  <a:schemeClr val="tx2"/>
                </a:solidFill>
                <a:latin typeface="Tahoma" pitchFamily="34" charset="0"/>
              </a:rPr>
              <a:t>ncols 580</a:t>
            </a:r>
          </a:p>
          <a:p>
            <a:pPr marL="742950" lvl="1" indent="-285750">
              <a:lnSpc>
                <a:spcPct val="80000"/>
              </a:lnSpc>
              <a:spcBef>
                <a:spcPct val="20000"/>
              </a:spcBef>
            </a:pPr>
            <a:r>
              <a:rPr lang="en-US" sz="1800">
                <a:solidFill>
                  <a:schemeClr val="tx2"/>
                </a:solidFill>
                <a:latin typeface="Tahoma" pitchFamily="34" charset="0"/>
              </a:rPr>
              <a:t>nrows 530</a:t>
            </a:r>
          </a:p>
          <a:p>
            <a:pPr marL="742950" lvl="1" indent="-285750">
              <a:lnSpc>
                <a:spcPct val="80000"/>
              </a:lnSpc>
              <a:spcBef>
                <a:spcPct val="20000"/>
              </a:spcBef>
            </a:pPr>
            <a:r>
              <a:rPr lang="en-US" sz="1800">
                <a:solidFill>
                  <a:schemeClr val="tx2"/>
                </a:solidFill>
                <a:latin typeface="Tahoma" pitchFamily="34" charset="0"/>
              </a:rPr>
              <a:t>xllcorner 378923</a:t>
            </a:r>
          </a:p>
          <a:p>
            <a:pPr marL="742950" lvl="1" indent="-285750">
              <a:lnSpc>
                <a:spcPct val="80000"/>
              </a:lnSpc>
              <a:spcBef>
                <a:spcPct val="20000"/>
              </a:spcBef>
            </a:pPr>
            <a:r>
              <a:rPr lang="en-US" sz="1800">
                <a:solidFill>
                  <a:schemeClr val="tx2"/>
                </a:solidFill>
                <a:latin typeface="Tahoma" pitchFamily="34" charset="0"/>
              </a:rPr>
              <a:t>yllcorner 4072345</a:t>
            </a:r>
          </a:p>
          <a:p>
            <a:pPr marL="742950" lvl="1" indent="-285750">
              <a:lnSpc>
                <a:spcPct val="80000"/>
              </a:lnSpc>
              <a:spcBef>
                <a:spcPct val="20000"/>
              </a:spcBef>
            </a:pPr>
            <a:r>
              <a:rPr lang="en-US" sz="1800">
                <a:solidFill>
                  <a:schemeClr val="tx2"/>
                </a:solidFill>
                <a:latin typeface="Tahoma" pitchFamily="34" charset="0"/>
              </a:rPr>
              <a:t>cellsize 30</a:t>
            </a:r>
          </a:p>
          <a:p>
            <a:pPr marL="742950" lvl="1" indent="-285750">
              <a:lnSpc>
                <a:spcPct val="80000"/>
              </a:lnSpc>
              <a:spcBef>
                <a:spcPct val="20000"/>
              </a:spcBef>
            </a:pPr>
            <a:r>
              <a:rPr lang="en-US" sz="1800">
                <a:solidFill>
                  <a:schemeClr val="tx2"/>
                </a:solidFill>
                <a:latin typeface="Tahoma" pitchFamily="34" charset="0"/>
              </a:rPr>
              <a:t>nodata_value -32768</a:t>
            </a:r>
          </a:p>
          <a:p>
            <a:pPr marL="742950" lvl="1" indent="-285750">
              <a:lnSpc>
                <a:spcPct val="80000"/>
              </a:lnSpc>
              <a:spcBef>
                <a:spcPct val="20000"/>
              </a:spcBef>
            </a:pPr>
            <a:r>
              <a:rPr lang="en-US" sz="1800">
                <a:solidFill>
                  <a:schemeClr val="tx2"/>
                </a:solidFill>
                <a:latin typeface="Tahoma" pitchFamily="34" charset="0"/>
              </a:rPr>
              <a:t>43 3 45 7 56 2 5 23 65 34 6 32 …</a:t>
            </a:r>
          </a:p>
          <a:p>
            <a:pPr marL="742950" lvl="1" indent="-285750">
              <a:lnSpc>
                <a:spcPct val="80000"/>
              </a:lnSpc>
              <a:spcBef>
                <a:spcPct val="20000"/>
              </a:spcBef>
            </a:pPr>
            <a:r>
              <a:rPr lang="en-US" sz="1800">
                <a:solidFill>
                  <a:schemeClr val="tx2"/>
                </a:solidFill>
                <a:latin typeface="Tahoma" pitchFamily="34" charset="0"/>
              </a:rPr>
              <a:t>35 45 65 34 2 6 78 4 38 33 89 3 2 7 …</a:t>
            </a:r>
          </a:p>
          <a:p>
            <a:pPr marL="742950" lvl="1" indent="-285750">
              <a:lnSpc>
                <a:spcPct val="80000"/>
              </a:lnSpc>
              <a:spcBef>
                <a:spcPct val="20000"/>
              </a:spcBef>
            </a:pPr>
            <a:r>
              <a:rPr lang="en-US" sz="1800">
                <a:solidFill>
                  <a:schemeClr val="tx2"/>
                </a:solidFill>
                <a:latin typeface="Tahoma" pitchFamily="34" charset="0"/>
              </a:rPr>
              <a:t>...</a:t>
            </a:r>
            <a:endParaRPr lang="en-US" sz="2000">
              <a:latin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28600"/>
            <a:ext cx="8686800" cy="1219200"/>
          </a:xfrm>
        </p:spPr>
        <p:txBody>
          <a:bodyPr/>
          <a:lstStyle/>
          <a:p>
            <a:r>
              <a:rPr lang="en-US" sz="3600" smtClean="0">
                <a:solidFill>
                  <a:schemeClr val="accent2"/>
                </a:solidFill>
              </a:rPr>
              <a:t>Malha regular de 30m sobreposta a um mapa</a:t>
            </a:r>
            <a:r>
              <a:rPr lang="en-US" sz="3600" smtClean="0"/>
              <a:t/>
            </a:r>
            <a:br>
              <a:rPr lang="en-US" sz="3600" smtClean="0"/>
            </a:br>
            <a:r>
              <a:rPr lang="en-US" sz="2400" smtClean="0">
                <a:latin typeface="Tahoma" pitchFamily="34" charset="0"/>
              </a:rPr>
              <a:t>(Padrão USGS para mapas na escala de 1:24.000)</a:t>
            </a:r>
            <a:endParaRPr lang="en-US" smtClean="0"/>
          </a:p>
        </p:txBody>
      </p:sp>
      <p:pic>
        <p:nvPicPr>
          <p:cNvPr id="25603" name="Picture 3" descr="H:\maggie\lesson3\usgsmap\mesh30.bmp"/>
          <p:cNvPicPr>
            <a:picLocks noChangeAspect="1" noChangeArrowheads="1"/>
          </p:cNvPicPr>
          <p:nvPr/>
        </p:nvPicPr>
        <p:blipFill>
          <a:blip r:embed="rId2" cstate="print"/>
          <a:srcRect/>
          <a:stretch>
            <a:fillRect/>
          </a:stretch>
        </p:blipFill>
        <p:spPr bwMode="auto">
          <a:xfrm>
            <a:off x="1371600" y="1676400"/>
            <a:ext cx="6692900" cy="471963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295400" y="304800"/>
            <a:ext cx="6477000" cy="685800"/>
          </a:xfrm>
        </p:spPr>
        <p:txBody>
          <a:bodyPr/>
          <a:lstStyle/>
          <a:p>
            <a:r>
              <a:rPr lang="en-US" smtClean="0"/>
              <a:t>Cotas no MDE (pontos)</a:t>
            </a:r>
          </a:p>
        </p:txBody>
      </p:sp>
      <p:pic>
        <p:nvPicPr>
          <p:cNvPr id="26627" name="Picture 3" descr="H:\maggie\lesson3\usgsmap\elevpts.bmp"/>
          <p:cNvPicPr>
            <a:picLocks noChangeAspect="1" noChangeArrowheads="1"/>
          </p:cNvPicPr>
          <p:nvPr/>
        </p:nvPicPr>
        <p:blipFill>
          <a:blip r:embed="rId2" cstate="print"/>
          <a:srcRect/>
          <a:stretch>
            <a:fillRect/>
          </a:stretch>
        </p:blipFill>
        <p:spPr bwMode="auto">
          <a:xfrm>
            <a:off x="685800" y="1676400"/>
            <a:ext cx="6470650" cy="4535488"/>
          </a:xfrm>
          <a:prstGeom prst="rect">
            <a:avLst/>
          </a:prstGeom>
          <a:noFill/>
          <a:ln w="9525">
            <a:noFill/>
            <a:miter lim="800000"/>
            <a:headEnd/>
            <a:tailEnd/>
          </a:ln>
        </p:spPr>
      </p:pic>
      <p:sp>
        <p:nvSpPr>
          <p:cNvPr id="26628" name="Text Box 4"/>
          <p:cNvSpPr txBox="1">
            <a:spLocks noChangeArrowheads="1"/>
          </p:cNvSpPr>
          <p:nvPr/>
        </p:nvSpPr>
        <p:spPr bwMode="auto">
          <a:xfrm rot="10799233">
            <a:off x="8320088" y="2209800"/>
            <a:ext cx="671512" cy="3127375"/>
          </a:xfrm>
          <a:prstGeom prst="rect">
            <a:avLst/>
          </a:prstGeom>
          <a:noFill/>
          <a:ln w="9525">
            <a:noFill/>
            <a:miter lim="800000"/>
            <a:headEnd/>
            <a:tailEnd/>
          </a:ln>
        </p:spPr>
        <p:txBody>
          <a:bodyPr vert="eaVert">
            <a:spAutoFit/>
          </a:bodyPr>
          <a:lstStyle/>
          <a:p>
            <a:r>
              <a:rPr lang="en-US" sz="3200">
                <a:solidFill>
                  <a:srgbClr val="993300"/>
                </a:solidFill>
                <a:latin typeface="Tahoma" pitchFamily="34" charset="0"/>
              </a:rPr>
              <a:t>Curvas de nível</a:t>
            </a:r>
            <a:endParaRPr lang="en-US" sz="3200"/>
          </a:p>
        </p:txBody>
      </p:sp>
      <p:sp>
        <p:nvSpPr>
          <p:cNvPr id="26629" name="Line 5"/>
          <p:cNvSpPr>
            <a:spLocks noChangeShapeType="1"/>
          </p:cNvSpPr>
          <p:nvPr/>
        </p:nvSpPr>
        <p:spPr bwMode="auto">
          <a:xfrm flipH="1">
            <a:off x="7237413" y="5410200"/>
            <a:ext cx="228600" cy="0"/>
          </a:xfrm>
          <a:prstGeom prst="line">
            <a:avLst/>
          </a:prstGeom>
          <a:noFill/>
          <a:ln w="38100">
            <a:solidFill>
              <a:srgbClr val="993300"/>
            </a:solidFill>
            <a:round/>
            <a:headEnd/>
            <a:tailEnd/>
          </a:ln>
        </p:spPr>
        <p:txBody>
          <a:bodyPr wrap="none" anchor="ctr"/>
          <a:lstStyle/>
          <a:p>
            <a:endParaRPr lang="pt-BR"/>
          </a:p>
        </p:txBody>
      </p:sp>
      <p:sp>
        <p:nvSpPr>
          <p:cNvPr id="26630" name="Line 6"/>
          <p:cNvSpPr>
            <a:spLocks noChangeShapeType="1"/>
          </p:cNvSpPr>
          <p:nvPr/>
        </p:nvSpPr>
        <p:spPr bwMode="auto">
          <a:xfrm flipH="1">
            <a:off x="7239000" y="3306763"/>
            <a:ext cx="228600" cy="0"/>
          </a:xfrm>
          <a:prstGeom prst="line">
            <a:avLst/>
          </a:prstGeom>
          <a:noFill/>
          <a:ln w="38100">
            <a:solidFill>
              <a:srgbClr val="993300"/>
            </a:solidFill>
            <a:round/>
            <a:headEnd/>
            <a:tailEnd/>
          </a:ln>
        </p:spPr>
        <p:txBody>
          <a:bodyPr wrap="none" anchor="ctr"/>
          <a:lstStyle/>
          <a:p>
            <a:endParaRPr lang="pt-BR"/>
          </a:p>
        </p:txBody>
      </p:sp>
      <p:sp>
        <p:nvSpPr>
          <p:cNvPr id="26631" name="Line 7"/>
          <p:cNvSpPr>
            <a:spLocks noChangeShapeType="1"/>
          </p:cNvSpPr>
          <p:nvPr/>
        </p:nvSpPr>
        <p:spPr bwMode="auto">
          <a:xfrm flipH="1">
            <a:off x="7229475" y="4389438"/>
            <a:ext cx="228600" cy="0"/>
          </a:xfrm>
          <a:prstGeom prst="line">
            <a:avLst/>
          </a:prstGeom>
          <a:noFill/>
          <a:ln w="38100">
            <a:solidFill>
              <a:srgbClr val="993300"/>
            </a:solidFill>
            <a:round/>
            <a:headEnd/>
            <a:tailEnd/>
          </a:ln>
        </p:spPr>
        <p:txBody>
          <a:bodyPr wrap="none" anchor="ctr"/>
          <a:lstStyle/>
          <a:p>
            <a:endParaRPr lang="pt-BR"/>
          </a:p>
        </p:txBody>
      </p:sp>
      <p:sp>
        <p:nvSpPr>
          <p:cNvPr id="26632" name="Text Box 8"/>
          <p:cNvSpPr txBox="1">
            <a:spLocks noChangeArrowheads="1"/>
          </p:cNvSpPr>
          <p:nvPr/>
        </p:nvSpPr>
        <p:spPr bwMode="auto">
          <a:xfrm>
            <a:off x="7527925" y="3028950"/>
            <a:ext cx="793750" cy="579438"/>
          </a:xfrm>
          <a:prstGeom prst="rect">
            <a:avLst/>
          </a:prstGeom>
          <a:noFill/>
          <a:ln w="9525">
            <a:noFill/>
            <a:miter lim="800000"/>
            <a:headEnd/>
            <a:tailEnd/>
          </a:ln>
        </p:spPr>
        <p:txBody>
          <a:bodyPr wrap="none">
            <a:spAutoFit/>
          </a:bodyPr>
          <a:lstStyle/>
          <a:p>
            <a:r>
              <a:rPr lang="en-US" sz="3200">
                <a:solidFill>
                  <a:srgbClr val="993300"/>
                </a:solidFill>
              </a:rPr>
              <a:t>720</a:t>
            </a:r>
            <a:endParaRPr lang="en-US"/>
          </a:p>
        </p:txBody>
      </p:sp>
      <p:sp>
        <p:nvSpPr>
          <p:cNvPr id="26633" name="Text Box 9"/>
          <p:cNvSpPr txBox="1">
            <a:spLocks noChangeArrowheads="1"/>
          </p:cNvSpPr>
          <p:nvPr/>
        </p:nvSpPr>
        <p:spPr bwMode="auto">
          <a:xfrm>
            <a:off x="7535863" y="4114800"/>
            <a:ext cx="793750" cy="579438"/>
          </a:xfrm>
          <a:prstGeom prst="rect">
            <a:avLst/>
          </a:prstGeom>
          <a:noFill/>
          <a:ln w="9525">
            <a:noFill/>
            <a:miter lim="800000"/>
            <a:headEnd/>
            <a:tailEnd/>
          </a:ln>
        </p:spPr>
        <p:txBody>
          <a:bodyPr wrap="none">
            <a:spAutoFit/>
          </a:bodyPr>
          <a:lstStyle/>
          <a:p>
            <a:r>
              <a:rPr lang="en-US" sz="3200">
                <a:solidFill>
                  <a:srgbClr val="993300"/>
                </a:solidFill>
              </a:rPr>
              <a:t>700</a:t>
            </a:r>
            <a:endParaRPr lang="en-US"/>
          </a:p>
        </p:txBody>
      </p:sp>
      <p:sp>
        <p:nvSpPr>
          <p:cNvPr id="26634" name="Text Box 10"/>
          <p:cNvSpPr txBox="1">
            <a:spLocks noChangeArrowheads="1"/>
          </p:cNvSpPr>
          <p:nvPr/>
        </p:nvSpPr>
        <p:spPr bwMode="auto">
          <a:xfrm>
            <a:off x="7543800" y="5083175"/>
            <a:ext cx="793750" cy="579438"/>
          </a:xfrm>
          <a:prstGeom prst="rect">
            <a:avLst/>
          </a:prstGeom>
          <a:noFill/>
          <a:ln w="9525">
            <a:noFill/>
            <a:miter lim="800000"/>
            <a:headEnd/>
            <a:tailEnd/>
          </a:ln>
        </p:spPr>
        <p:txBody>
          <a:bodyPr wrap="none">
            <a:spAutoFit/>
          </a:bodyPr>
          <a:lstStyle/>
          <a:p>
            <a:r>
              <a:rPr lang="en-US" sz="3200">
                <a:solidFill>
                  <a:srgbClr val="993300"/>
                </a:solidFill>
              </a:rPr>
              <a:t>680</a:t>
            </a:r>
            <a:endParaRPr lang="en-US"/>
          </a:p>
        </p:txBody>
      </p:sp>
      <p:sp>
        <p:nvSpPr>
          <p:cNvPr id="26635" name="Text Box 11"/>
          <p:cNvSpPr txBox="1">
            <a:spLocks noChangeArrowheads="1"/>
          </p:cNvSpPr>
          <p:nvPr/>
        </p:nvSpPr>
        <p:spPr bwMode="auto">
          <a:xfrm>
            <a:off x="7543800" y="2209800"/>
            <a:ext cx="793750" cy="579438"/>
          </a:xfrm>
          <a:prstGeom prst="rect">
            <a:avLst/>
          </a:prstGeom>
          <a:noFill/>
          <a:ln w="9525">
            <a:noFill/>
            <a:miter lim="800000"/>
            <a:headEnd/>
            <a:tailEnd/>
          </a:ln>
        </p:spPr>
        <p:txBody>
          <a:bodyPr wrap="none">
            <a:spAutoFit/>
          </a:bodyPr>
          <a:lstStyle/>
          <a:p>
            <a:r>
              <a:rPr lang="en-US" sz="3200">
                <a:solidFill>
                  <a:srgbClr val="993300"/>
                </a:solidFill>
              </a:rPr>
              <a:t>740</a:t>
            </a:r>
            <a:endParaRPr lang="en-US"/>
          </a:p>
        </p:txBody>
      </p:sp>
      <p:sp>
        <p:nvSpPr>
          <p:cNvPr id="26636" name="Line 12"/>
          <p:cNvSpPr>
            <a:spLocks noChangeShapeType="1"/>
          </p:cNvSpPr>
          <p:nvPr/>
        </p:nvSpPr>
        <p:spPr bwMode="auto">
          <a:xfrm flipH="1">
            <a:off x="7239000" y="2514600"/>
            <a:ext cx="228600" cy="0"/>
          </a:xfrm>
          <a:prstGeom prst="line">
            <a:avLst/>
          </a:prstGeom>
          <a:noFill/>
          <a:ln w="38100">
            <a:solidFill>
              <a:srgbClr val="993300"/>
            </a:solidFill>
            <a:round/>
            <a:headEnd/>
            <a:tailEnd/>
          </a:ln>
        </p:spPr>
        <p:txBody>
          <a:bodyPr wrap="none" anchor="ctr"/>
          <a:lstStyle/>
          <a:p>
            <a:endParaRPr lang="pt-BR"/>
          </a:p>
        </p:txBody>
      </p:sp>
      <p:sp>
        <p:nvSpPr>
          <p:cNvPr id="26637" name="Text Box 13"/>
          <p:cNvSpPr txBox="1">
            <a:spLocks noChangeArrowheads="1"/>
          </p:cNvSpPr>
          <p:nvPr/>
        </p:nvSpPr>
        <p:spPr bwMode="auto">
          <a:xfrm>
            <a:off x="5638800" y="6172200"/>
            <a:ext cx="793750" cy="579438"/>
          </a:xfrm>
          <a:prstGeom prst="rect">
            <a:avLst/>
          </a:prstGeom>
          <a:noFill/>
          <a:ln w="9525">
            <a:noFill/>
            <a:miter lim="800000"/>
            <a:headEnd/>
            <a:tailEnd/>
          </a:ln>
        </p:spPr>
        <p:txBody>
          <a:bodyPr wrap="none">
            <a:spAutoFit/>
          </a:bodyPr>
          <a:lstStyle/>
          <a:p>
            <a:r>
              <a:rPr lang="en-US" sz="3200">
                <a:solidFill>
                  <a:srgbClr val="993300"/>
                </a:solidFill>
              </a:rPr>
              <a:t>680</a:t>
            </a:r>
            <a:endParaRPr lang="en-US"/>
          </a:p>
        </p:txBody>
      </p:sp>
      <p:sp>
        <p:nvSpPr>
          <p:cNvPr id="26638" name="Text Box 14"/>
          <p:cNvSpPr txBox="1">
            <a:spLocks noChangeArrowheads="1"/>
          </p:cNvSpPr>
          <p:nvPr/>
        </p:nvSpPr>
        <p:spPr bwMode="auto">
          <a:xfrm>
            <a:off x="4343400" y="6172200"/>
            <a:ext cx="793750" cy="579438"/>
          </a:xfrm>
          <a:prstGeom prst="rect">
            <a:avLst/>
          </a:prstGeom>
          <a:noFill/>
          <a:ln w="9525">
            <a:noFill/>
            <a:miter lim="800000"/>
            <a:headEnd/>
            <a:tailEnd/>
          </a:ln>
        </p:spPr>
        <p:txBody>
          <a:bodyPr wrap="none">
            <a:spAutoFit/>
          </a:bodyPr>
          <a:lstStyle/>
          <a:p>
            <a:r>
              <a:rPr lang="en-US" sz="3200">
                <a:solidFill>
                  <a:srgbClr val="993300"/>
                </a:solidFill>
              </a:rPr>
              <a:t>700</a:t>
            </a:r>
            <a:endParaRPr lang="en-US"/>
          </a:p>
        </p:txBody>
      </p:sp>
      <p:sp>
        <p:nvSpPr>
          <p:cNvPr id="26639" name="Text Box 15"/>
          <p:cNvSpPr txBox="1">
            <a:spLocks noChangeArrowheads="1"/>
          </p:cNvSpPr>
          <p:nvPr/>
        </p:nvSpPr>
        <p:spPr bwMode="auto">
          <a:xfrm>
            <a:off x="3505200" y="6172200"/>
            <a:ext cx="793750" cy="579438"/>
          </a:xfrm>
          <a:prstGeom prst="rect">
            <a:avLst/>
          </a:prstGeom>
          <a:noFill/>
          <a:ln w="9525">
            <a:noFill/>
            <a:miter lim="800000"/>
            <a:headEnd/>
            <a:tailEnd/>
          </a:ln>
        </p:spPr>
        <p:txBody>
          <a:bodyPr wrap="none">
            <a:spAutoFit/>
          </a:bodyPr>
          <a:lstStyle/>
          <a:p>
            <a:r>
              <a:rPr lang="en-US" sz="3200">
                <a:solidFill>
                  <a:srgbClr val="993300"/>
                </a:solidFill>
              </a:rPr>
              <a:t>720</a:t>
            </a:r>
            <a:endParaRPr lang="en-US"/>
          </a:p>
        </p:txBody>
      </p:sp>
      <p:sp>
        <p:nvSpPr>
          <p:cNvPr id="26640" name="Text Box 16"/>
          <p:cNvSpPr txBox="1">
            <a:spLocks noChangeArrowheads="1"/>
          </p:cNvSpPr>
          <p:nvPr/>
        </p:nvSpPr>
        <p:spPr bwMode="auto">
          <a:xfrm>
            <a:off x="2590800" y="6172200"/>
            <a:ext cx="793750" cy="579438"/>
          </a:xfrm>
          <a:prstGeom prst="rect">
            <a:avLst/>
          </a:prstGeom>
          <a:noFill/>
          <a:ln w="9525">
            <a:noFill/>
            <a:miter lim="800000"/>
            <a:headEnd/>
            <a:tailEnd/>
          </a:ln>
        </p:spPr>
        <p:txBody>
          <a:bodyPr wrap="none">
            <a:spAutoFit/>
          </a:bodyPr>
          <a:lstStyle/>
          <a:p>
            <a:r>
              <a:rPr lang="en-US" sz="3200">
                <a:solidFill>
                  <a:srgbClr val="993300"/>
                </a:solidFill>
              </a:rPr>
              <a:t>740</a:t>
            </a:r>
            <a:endParaRPr lang="en-US"/>
          </a:p>
        </p:txBody>
      </p:sp>
      <p:sp>
        <p:nvSpPr>
          <p:cNvPr id="26641" name="Text Box 17"/>
          <p:cNvSpPr txBox="1">
            <a:spLocks noChangeArrowheads="1"/>
          </p:cNvSpPr>
          <p:nvPr/>
        </p:nvSpPr>
        <p:spPr bwMode="auto">
          <a:xfrm>
            <a:off x="4038600" y="1219200"/>
            <a:ext cx="793750" cy="579438"/>
          </a:xfrm>
          <a:prstGeom prst="rect">
            <a:avLst/>
          </a:prstGeom>
          <a:noFill/>
          <a:ln w="9525">
            <a:noFill/>
            <a:miter lim="800000"/>
            <a:headEnd/>
            <a:tailEnd/>
          </a:ln>
        </p:spPr>
        <p:txBody>
          <a:bodyPr wrap="none">
            <a:spAutoFit/>
          </a:bodyPr>
          <a:lstStyle/>
          <a:p>
            <a:r>
              <a:rPr lang="en-US" sz="3200">
                <a:solidFill>
                  <a:srgbClr val="993300"/>
                </a:solidFill>
              </a:rPr>
              <a:t>720</a:t>
            </a:r>
            <a:endParaRPr lang="en-US"/>
          </a:p>
        </p:txBody>
      </p:sp>
      <p:sp>
        <p:nvSpPr>
          <p:cNvPr id="26642" name="Text Box 18"/>
          <p:cNvSpPr txBox="1">
            <a:spLocks noChangeArrowheads="1"/>
          </p:cNvSpPr>
          <p:nvPr/>
        </p:nvSpPr>
        <p:spPr bwMode="auto">
          <a:xfrm>
            <a:off x="5105400" y="1219200"/>
            <a:ext cx="793750" cy="579438"/>
          </a:xfrm>
          <a:prstGeom prst="rect">
            <a:avLst/>
          </a:prstGeom>
          <a:noFill/>
          <a:ln w="9525">
            <a:noFill/>
            <a:miter lim="800000"/>
            <a:headEnd/>
            <a:tailEnd/>
          </a:ln>
        </p:spPr>
        <p:txBody>
          <a:bodyPr wrap="none">
            <a:spAutoFit/>
          </a:bodyPr>
          <a:lstStyle/>
          <a:p>
            <a:r>
              <a:rPr lang="en-US" sz="3200">
                <a:solidFill>
                  <a:srgbClr val="993300"/>
                </a:solidFill>
              </a:rPr>
              <a:t>720</a:t>
            </a:r>
            <a:endParaRPr lang="en-US"/>
          </a:p>
        </p:txBody>
      </p:sp>
      <p:sp>
        <p:nvSpPr>
          <p:cNvPr id="26643" name="Rectangle 19"/>
          <p:cNvSpPr>
            <a:spLocks noChangeArrowheads="1"/>
          </p:cNvSpPr>
          <p:nvPr/>
        </p:nvSpPr>
        <p:spPr bwMode="auto">
          <a:xfrm>
            <a:off x="4267200" y="3810000"/>
            <a:ext cx="2514600" cy="2362200"/>
          </a:xfrm>
          <a:prstGeom prst="rect">
            <a:avLst/>
          </a:prstGeom>
          <a:solidFill>
            <a:srgbClr val="FFFFFF">
              <a:alpha val="50195"/>
            </a:srgbClr>
          </a:solidFill>
          <a:ln w="9525">
            <a:solidFill>
              <a:schemeClr val="tx1"/>
            </a:solidFill>
            <a:miter lim="800000"/>
            <a:headEnd/>
            <a:tailEnd/>
          </a:ln>
        </p:spPr>
        <p:txBody>
          <a:bodyPr wrap="none" anchor="ctr"/>
          <a:lstStyle/>
          <a:p>
            <a:endParaRPr lang="pt-B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33400" y="304800"/>
            <a:ext cx="6629400" cy="1143000"/>
          </a:xfrm>
        </p:spPr>
        <p:txBody>
          <a:bodyPr/>
          <a:lstStyle/>
          <a:p>
            <a:r>
              <a:rPr lang="en-US" smtClean="0"/>
              <a:t>Cotas no MDE (células)</a:t>
            </a:r>
          </a:p>
        </p:txBody>
      </p:sp>
      <p:pic>
        <p:nvPicPr>
          <p:cNvPr id="27651" name="Picture 3" descr="H:\maggie\lesson3\usgsmap\cellelev.bmp"/>
          <p:cNvPicPr>
            <a:picLocks noChangeAspect="1" noChangeArrowheads="1"/>
          </p:cNvPicPr>
          <p:nvPr/>
        </p:nvPicPr>
        <p:blipFill>
          <a:blip r:embed="rId2" cstate="print"/>
          <a:srcRect/>
          <a:stretch>
            <a:fillRect/>
          </a:stretch>
        </p:blipFill>
        <p:spPr bwMode="auto">
          <a:xfrm>
            <a:off x="685800" y="1600200"/>
            <a:ext cx="6494463" cy="4541838"/>
          </a:xfrm>
          <a:prstGeom prst="rect">
            <a:avLst/>
          </a:prstGeom>
          <a:noFill/>
          <a:ln w="9525">
            <a:noFill/>
            <a:miter lim="800000"/>
            <a:headEnd/>
            <a:tailEnd/>
          </a:ln>
        </p:spPr>
      </p:pic>
      <p:sp>
        <p:nvSpPr>
          <p:cNvPr id="27652" name="Text Box 5"/>
          <p:cNvSpPr txBox="1">
            <a:spLocks noChangeArrowheads="1"/>
          </p:cNvSpPr>
          <p:nvPr/>
        </p:nvSpPr>
        <p:spPr bwMode="auto">
          <a:xfrm>
            <a:off x="7239000" y="2057400"/>
            <a:ext cx="793750" cy="579438"/>
          </a:xfrm>
          <a:prstGeom prst="rect">
            <a:avLst/>
          </a:prstGeom>
          <a:noFill/>
          <a:ln w="9525">
            <a:noFill/>
            <a:miter lim="800000"/>
            <a:headEnd/>
            <a:tailEnd/>
          </a:ln>
        </p:spPr>
        <p:txBody>
          <a:bodyPr wrap="none">
            <a:spAutoFit/>
          </a:bodyPr>
          <a:lstStyle/>
          <a:p>
            <a:r>
              <a:rPr lang="en-US" sz="3200">
                <a:solidFill>
                  <a:srgbClr val="993300"/>
                </a:solidFill>
              </a:rPr>
              <a:t>700</a:t>
            </a:r>
            <a:endParaRPr lang="en-US"/>
          </a:p>
        </p:txBody>
      </p:sp>
      <p:sp>
        <p:nvSpPr>
          <p:cNvPr id="27653" name="Text Box 6"/>
          <p:cNvSpPr txBox="1">
            <a:spLocks noChangeArrowheads="1"/>
          </p:cNvSpPr>
          <p:nvPr/>
        </p:nvSpPr>
        <p:spPr bwMode="auto">
          <a:xfrm>
            <a:off x="7239000" y="4191000"/>
            <a:ext cx="793750" cy="579438"/>
          </a:xfrm>
          <a:prstGeom prst="rect">
            <a:avLst/>
          </a:prstGeom>
          <a:noFill/>
          <a:ln w="9525">
            <a:noFill/>
            <a:miter lim="800000"/>
            <a:headEnd/>
            <a:tailEnd/>
          </a:ln>
        </p:spPr>
        <p:txBody>
          <a:bodyPr wrap="none">
            <a:spAutoFit/>
          </a:bodyPr>
          <a:lstStyle/>
          <a:p>
            <a:r>
              <a:rPr lang="en-US" sz="3200">
                <a:solidFill>
                  <a:srgbClr val="993300"/>
                </a:solidFill>
              </a:rPr>
              <a:t>680</a:t>
            </a:r>
            <a:endParaRPr lang="en-US"/>
          </a:p>
        </p:txBody>
      </p:sp>
      <p:sp>
        <p:nvSpPr>
          <p:cNvPr id="27654" name="Text Box 7"/>
          <p:cNvSpPr txBox="1">
            <a:spLocks noChangeArrowheads="1"/>
          </p:cNvSpPr>
          <p:nvPr/>
        </p:nvSpPr>
        <p:spPr bwMode="auto">
          <a:xfrm rot="10799233">
            <a:off x="8154988" y="1879600"/>
            <a:ext cx="671512" cy="3127375"/>
          </a:xfrm>
          <a:prstGeom prst="rect">
            <a:avLst/>
          </a:prstGeom>
          <a:noFill/>
          <a:ln w="9525">
            <a:noFill/>
            <a:miter lim="800000"/>
            <a:headEnd/>
            <a:tailEnd/>
          </a:ln>
        </p:spPr>
        <p:txBody>
          <a:bodyPr vert="eaVert">
            <a:spAutoFit/>
          </a:bodyPr>
          <a:lstStyle/>
          <a:p>
            <a:r>
              <a:rPr lang="en-US" sz="3200">
                <a:solidFill>
                  <a:srgbClr val="993300"/>
                </a:solidFill>
                <a:latin typeface="Tahoma" pitchFamily="34" charset="0"/>
              </a:rPr>
              <a:t>Curvas de nível</a:t>
            </a:r>
            <a:endParaRPr lang="en-US" sz="32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85800" y="990600"/>
            <a:ext cx="8153400" cy="5486400"/>
          </a:xfrm>
          <a:prstGeom prst="rect">
            <a:avLst/>
          </a:prstGeom>
          <a:solidFill>
            <a:schemeClr val="bg1"/>
          </a:solidFill>
          <a:ln w="9525">
            <a:noFill/>
            <a:miter lim="800000"/>
            <a:headEnd/>
            <a:tailEnd/>
          </a:ln>
        </p:spPr>
        <p:txBody>
          <a:bodyPr/>
          <a:lstStyle/>
          <a:p>
            <a:pPr marL="342900" indent="-342900">
              <a:lnSpc>
                <a:spcPct val="90000"/>
              </a:lnSpc>
              <a:spcBef>
                <a:spcPct val="20000"/>
              </a:spcBef>
              <a:buFontTx/>
              <a:buChar char="•"/>
            </a:pPr>
            <a:r>
              <a:rPr lang="en-US">
                <a:solidFill>
                  <a:schemeClr val="accent2"/>
                </a:solidFill>
                <a:latin typeface="Tahoma" pitchFamily="34" charset="0"/>
              </a:rPr>
              <a:t>Tipos de valores das células:</a:t>
            </a:r>
          </a:p>
          <a:p>
            <a:pPr marL="742950" lvl="1" indent="-285750">
              <a:lnSpc>
                <a:spcPct val="90000"/>
              </a:lnSpc>
              <a:spcBef>
                <a:spcPct val="20000"/>
              </a:spcBef>
            </a:pPr>
            <a:r>
              <a:rPr lang="en-US" sz="2000">
                <a:latin typeface="Tahoma" pitchFamily="34" charset="0"/>
              </a:rPr>
              <a:t>O tipo de valores contidos nas células de um grid depende tanto da realidade a ser modelada quanto do SIG adotado.</a:t>
            </a:r>
          </a:p>
          <a:p>
            <a:pPr marL="742950" lvl="1" indent="-285750">
              <a:lnSpc>
                <a:spcPct val="90000"/>
              </a:lnSpc>
              <a:spcBef>
                <a:spcPct val="20000"/>
              </a:spcBef>
            </a:pPr>
            <a:endParaRPr lang="en-US" sz="2000">
              <a:latin typeface="Tahoma" pitchFamily="34" charset="0"/>
            </a:endParaRPr>
          </a:p>
          <a:p>
            <a:pPr marL="742950" lvl="1" indent="-285750">
              <a:lnSpc>
                <a:spcPct val="90000"/>
              </a:lnSpc>
              <a:spcBef>
                <a:spcPct val="20000"/>
              </a:spcBef>
              <a:buFontTx/>
              <a:buChar char="–"/>
            </a:pPr>
            <a:r>
              <a:rPr lang="en-US" sz="2000">
                <a:solidFill>
                  <a:srgbClr val="FF3300"/>
                </a:solidFill>
                <a:latin typeface="Tahoma" pitchFamily="34" charset="0"/>
              </a:rPr>
              <a:t>valores inteiros</a:t>
            </a:r>
            <a:r>
              <a:rPr lang="en-US" sz="2000">
                <a:latin typeface="Tahoma" pitchFamily="34" charset="0"/>
              </a:rPr>
              <a:t>: adequados para representação de categorias;</a:t>
            </a:r>
            <a:br>
              <a:rPr lang="en-US" sz="2000">
                <a:latin typeface="Tahoma" pitchFamily="34" charset="0"/>
              </a:rPr>
            </a:br>
            <a:r>
              <a:rPr lang="en-US" sz="2000">
                <a:latin typeface="Tahoma" pitchFamily="34" charset="0"/>
              </a:rPr>
              <a:t>comumente usados como códigos associados a nomes em uma legenda ou tabela de atributos;</a:t>
            </a:r>
            <a:br>
              <a:rPr lang="en-US" sz="2000">
                <a:latin typeface="Tahoma" pitchFamily="34" charset="0"/>
              </a:rPr>
            </a:br>
            <a:r>
              <a:rPr lang="en-US" sz="2000">
                <a:latin typeface="Tahoma" pitchFamily="34" charset="0"/>
              </a:rPr>
              <a:t>		1</a:t>
            </a:r>
            <a:r>
              <a:rPr lang="en-US" sz="1600">
                <a:solidFill>
                  <a:schemeClr val="tx2"/>
                </a:solidFill>
                <a:latin typeface="Tahoma" pitchFamily="34" charset="0"/>
                <a:sym typeface="Wingdings" pitchFamily="2" charset="2"/>
              </a:rPr>
              <a:t> </a:t>
            </a:r>
            <a:r>
              <a:rPr lang="en-US" sz="2000">
                <a:latin typeface="Tahoma" pitchFamily="34" charset="0"/>
              </a:rPr>
              <a:t>rios; 2</a:t>
            </a:r>
            <a:r>
              <a:rPr lang="en-US" sz="1600">
                <a:solidFill>
                  <a:schemeClr val="tx2"/>
                </a:solidFill>
                <a:latin typeface="Tahoma" pitchFamily="34" charset="0"/>
                <a:sym typeface="Wingdings" pitchFamily="2" charset="2"/>
              </a:rPr>
              <a:t> </a:t>
            </a:r>
            <a:r>
              <a:rPr lang="en-US" sz="2000">
                <a:latin typeface="Tahoma" pitchFamily="34" charset="0"/>
              </a:rPr>
              <a:t>estradas …</a:t>
            </a:r>
          </a:p>
          <a:p>
            <a:pPr marL="742950" lvl="1" indent="-285750">
              <a:lnSpc>
                <a:spcPct val="90000"/>
              </a:lnSpc>
              <a:spcBef>
                <a:spcPct val="20000"/>
              </a:spcBef>
              <a:buFontTx/>
              <a:buChar char="–"/>
            </a:pPr>
            <a:endParaRPr lang="en-US" sz="2000">
              <a:latin typeface="Tahoma" pitchFamily="34" charset="0"/>
            </a:endParaRPr>
          </a:p>
          <a:p>
            <a:pPr marL="742950" lvl="1" indent="-285750">
              <a:lnSpc>
                <a:spcPct val="90000"/>
              </a:lnSpc>
              <a:spcBef>
                <a:spcPct val="20000"/>
              </a:spcBef>
              <a:buFontTx/>
              <a:buChar char="–"/>
            </a:pPr>
            <a:r>
              <a:rPr lang="en-US" sz="2000">
                <a:solidFill>
                  <a:srgbClr val="FF3300"/>
                </a:solidFill>
                <a:latin typeface="Tahoma" pitchFamily="34" charset="0"/>
              </a:rPr>
              <a:t>valores reais</a:t>
            </a:r>
            <a:r>
              <a:rPr lang="en-US" sz="2000">
                <a:latin typeface="Tahoma" pitchFamily="34" charset="0"/>
              </a:rPr>
              <a:t>: representação de atributos contínuos (elevação);</a:t>
            </a:r>
          </a:p>
          <a:p>
            <a:pPr marL="742950" lvl="1" indent="-285750">
              <a:lnSpc>
                <a:spcPct val="90000"/>
              </a:lnSpc>
              <a:spcBef>
                <a:spcPct val="20000"/>
              </a:spcBef>
              <a:buFontTx/>
              <a:buChar char="–"/>
            </a:pPr>
            <a:endParaRPr lang="en-US" sz="2000">
              <a:latin typeface="Tahoma" pitchFamily="34" charset="0"/>
            </a:endParaRPr>
          </a:p>
          <a:p>
            <a:pPr marL="742950" lvl="1" indent="-285750">
              <a:lnSpc>
                <a:spcPct val="90000"/>
              </a:lnSpc>
              <a:spcBef>
                <a:spcPct val="20000"/>
              </a:spcBef>
              <a:buFontTx/>
              <a:buChar char="–"/>
            </a:pPr>
            <a:r>
              <a:rPr lang="en-US" sz="2000">
                <a:solidFill>
                  <a:srgbClr val="FF3300"/>
                </a:solidFill>
                <a:latin typeface="Tahoma" pitchFamily="34" charset="0"/>
              </a:rPr>
              <a:t>caracteres</a:t>
            </a:r>
            <a:r>
              <a:rPr lang="en-US" sz="2000">
                <a:latin typeface="Tahoma" pitchFamily="34" charset="0"/>
              </a:rPr>
              <a:t>: utilização menos comum.</a:t>
            </a:r>
          </a:p>
          <a:p>
            <a:pPr marL="742950" lvl="1" indent="-285750">
              <a:lnSpc>
                <a:spcPct val="90000"/>
              </a:lnSpc>
              <a:spcBef>
                <a:spcPct val="20000"/>
              </a:spcBef>
              <a:buFontTx/>
              <a:buChar char="–"/>
            </a:pPr>
            <a:endParaRPr lang="en-US" sz="2000">
              <a:latin typeface="Tahoma" pitchFamily="34" charset="0"/>
            </a:endParaRPr>
          </a:p>
          <a:p>
            <a:pPr marL="742950" lvl="1" indent="-285750">
              <a:lnSpc>
                <a:spcPct val="90000"/>
              </a:lnSpc>
              <a:spcBef>
                <a:spcPct val="20000"/>
              </a:spcBef>
            </a:pPr>
            <a:r>
              <a:rPr lang="en-US" sz="2000">
                <a:latin typeface="Tahoma" pitchFamily="34" charset="0"/>
              </a:rPr>
              <a:t>As operações com grids são limitadas pelo tipo de dados.</a:t>
            </a:r>
          </a:p>
          <a:p>
            <a:pPr marL="742950" lvl="1" indent="-285750">
              <a:lnSpc>
                <a:spcPct val="90000"/>
              </a:lnSpc>
              <a:spcBef>
                <a:spcPct val="20000"/>
              </a:spcBef>
            </a:pPr>
            <a:endParaRPr lang="en-US" sz="2000">
              <a:latin typeface="Tahoma" pitchFamily="34" charset="0"/>
            </a:endParaRPr>
          </a:p>
          <a:p>
            <a:pPr marL="742950" lvl="1" indent="-285750">
              <a:lnSpc>
                <a:spcPct val="90000"/>
              </a:lnSpc>
              <a:spcBef>
                <a:spcPct val="20000"/>
              </a:spcBef>
            </a:pPr>
            <a:r>
              <a:rPr lang="en-US" sz="2000">
                <a:latin typeface="Tahoma" pitchFamily="34" charset="0"/>
              </a:rPr>
              <a:t>Cada célula contém um único valor </a:t>
            </a:r>
            <a:r>
              <a:rPr lang="en-US" sz="1600">
                <a:solidFill>
                  <a:schemeClr val="tx2"/>
                </a:solidFill>
                <a:latin typeface="Tahoma" pitchFamily="34" charset="0"/>
                <a:sym typeface="Wingdings" pitchFamily="2" charset="2"/>
              </a:rPr>
              <a:t> </a:t>
            </a:r>
            <a:r>
              <a:rPr lang="en-US" sz="2000">
                <a:latin typeface="Tahoma" pitchFamily="34" charset="0"/>
              </a:rPr>
              <a:t>dificuldade de representação do fenômeno (limite do tipo de solos pode cair no meio de uma célula).</a:t>
            </a:r>
          </a:p>
        </p:txBody>
      </p:sp>
      <p:sp>
        <p:nvSpPr>
          <p:cNvPr id="28675" name="Rectangle 3"/>
          <p:cNvSpPr>
            <a:spLocks noChangeArrowheads="1"/>
          </p:cNvSpPr>
          <p:nvPr/>
        </p:nvSpPr>
        <p:spPr bwMode="auto">
          <a:xfrm>
            <a:off x="609600" y="228600"/>
            <a:ext cx="7772400" cy="762000"/>
          </a:xfrm>
          <a:prstGeom prst="rect">
            <a:avLst/>
          </a:prstGeom>
          <a:noFill/>
          <a:ln w="9525">
            <a:noFill/>
            <a:miter lim="800000"/>
            <a:headEnd/>
            <a:tailEnd/>
          </a:ln>
        </p:spPr>
        <p:txBody>
          <a:bodyPr anchor="ctr"/>
          <a:lstStyle/>
          <a:p>
            <a:r>
              <a:rPr lang="en-US" sz="3200" b="1">
                <a:solidFill>
                  <a:srgbClr val="0033CC"/>
                </a:solidFill>
                <a:latin typeface="Lucida Console" pitchFamily="49" charset="0"/>
              </a:rPr>
              <a:t>Modelo de Dados Matricial</a:t>
            </a:r>
            <a:endParaRPr lang="en-US" sz="4400">
              <a:solidFill>
                <a:schemeClr val="tx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990600"/>
            <a:ext cx="8153400" cy="5638800"/>
          </a:xfrm>
          <a:prstGeom prst="rect">
            <a:avLst/>
          </a:prstGeom>
          <a:solidFill>
            <a:schemeClr val="bg1"/>
          </a:solidFill>
          <a:ln w="9525">
            <a:noFill/>
            <a:miter lim="800000"/>
            <a:headEnd/>
            <a:tailEnd/>
          </a:ln>
        </p:spPr>
        <p:txBody>
          <a:bodyPr/>
          <a:lstStyle/>
          <a:p>
            <a:pPr marL="342900" indent="-342900">
              <a:lnSpc>
                <a:spcPct val="90000"/>
              </a:lnSpc>
              <a:spcBef>
                <a:spcPct val="20000"/>
              </a:spcBef>
              <a:buFontTx/>
              <a:buChar char="•"/>
            </a:pPr>
            <a:r>
              <a:rPr lang="en-US">
                <a:solidFill>
                  <a:schemeClr val="accent2"/>
                </a:solidFill>
                <a:latin typeface="Tahoma" pitchFamily="34" charset="0"/>
              </a:rPr>
              <a:t>Plano de informação (</a:t>
            </a:r>
            <a:r>
              <a:rPr lang="en-US" i="1">
                <a:solidFill>
                  <a:schemeClr val="accent2"/>
                </a:solidFill>
                <a:latin typeface="Tahoma" pitchFamily="34" charset="0"/>
              </a:rPr>
              <a:t>raster</a:t>
            </a:r>
            <a:r>
              <a:rPr lang="en-US">
                <a:solidFill>
                  <a:schemeClr val="accent2"/>
                </a:solidFill>
                <a:latin typeface="Tahoma" pitchFamily="34" charset="0"/>
              </a:rPr>
              <a:t>)</a:t>
            </a:r>
          </a:p>
          <a:p>
            <a:pPr marL="742950" lvl="1" indent="-285750">
              <a:lnSpc>
                <a:spcPct val="90000"/>
              </a:lnSpc>
              <a:spcBef>
                <a:spcPct val="20000"/>
              </a:spcBef>
            </a:pPr>
            <a:r>
              <a:rPr lang="en-US" sz="2000">
                <a:solidFill>
                  <a:schemeClr val="tx2"/>
                </a:solidFill>
                <a:latin typeface="Tahoma" pitchFamily="34" charset="0"/>
              </a:rPr>
              <a:t>Conjunto de dados descrevendo uma característica única (atributo) para cada célula dentro de uma área geográfica delimitada. Atributos representados por valores reais requerem temas individuais para sua representação (</a:t>
            </a:r>
            <a:r>
              <a:rPr lang="en-US" sz="2000" i="1">
                <a:solidFill>
                  <a:schemeClr val="tx2"/>
                </a:solidFill>
                <a:latin typeface="Tahoma" pitchFamily="34" charset="0"/>
              </a:rPr>
              <a:t>elevação, teor de matéria orgânica, disponibilidade hídrica</a:t>
            </a:r>
            <a:r>
              <a:rPr lang="en-US" sz="2000">
                <a:solidFill>
                  <a:schemeClr val="tx2"/>
                </a:solidFill>
                <a:latin typeface="Tahoma" pitchFamily="34" charset="0"/>
              </a:rPr>
              <a:t>).</a:t>
            </a:r>
          </a:p>
          <a:p>
            <a:pPr marL="742950" lvl="1" indent="-285750">
              <a:lnSpc>
                <a:spcPct val="90000"/>
              </a:lnSpc>
              <a:spcBef>
                <a:spcPct val="20000"/>
              </a:spcBef>
            </a:pPr>
            <a:endParaRPr lang="en-US" sz="2000">
              <a:solidFill>
                <a:schemeClr val="tx2"/>
              </a:solidFill>
              <a:latin typeface="Tahoma" pitchFamily="34" charset="0"/>
            </a:endParaRPr>
          </a:p>
          <a:p>
            <a:pPr marL="742950" lvl="1" indent="-285750">
              <a:lnSpc>
                <a:spcPct val="90000"/>
              </a:lnSpc>
              <a:spcBef>
                <a:spcPct val="20000"/>
              </a:spcBef>
              <a:buFontTx/>
              <a:buChar char="–"/>
            </a:pPr>
            <a:r>
              <a:rPr lang="en-US" sz="2000">
                <a:solidFill>
                  <a:srgbClr val="FF3300"/>
                </a:solidFill>
                <a:latin typeface="Tahoma" pitchFamily="34" charset="0"/>
              </a:rPr>
              <a:t>Resolução</a:t>
            </a:r>
            <a:r>
              <a:rPr lang="en-US" sz="1600">
                <a:solidFill>
                  <a:schemeClr val="tx2"/>
                </a:solidFill>
                <a:latin typeface="Tahoma" pitchFamily="34" charset="0"/>
                <a:sym typeface="Wingdings" pitchFamily="2" charset="2"/>
              </a:rPr>
              <a:t> </a:t>
            </a:r>
            <a:r>
              <a:rPr lang="en-US" sz="2000">
                <a:latin typeface="Tahoma" pitchFamily="34" charset="0"/>
              </a:rPr>
              <a:t>menor dimensão linear da menor unidade de espaço geográfico para a qual os dados são armazenados:</a:t>
            </a:r>
            <a:br>
              <a:rPr lang="en-US" sz="2000">
                <a:latin typeface="Tahoma" pitchFamily="34" charset="0"/>
              </a:rPr>
            </a:br>
            <a:r>
              <a:rPr lang="en-US" sz="2000">
                <a:latin typeface="Tahoma" pitchFamily="34" charset="0"/>
              </a:rPr>
              <a:t>alta resolução </a:t>
            </a:r>
            <a:r>
              <a:rPr lang="en-US" sz="1600">
                <a:solidFill>
                  <a:schemeClr val="tx2"/>
                </a:solidFill>
                <a:latin typeface="Tahoma" pitchFamily="34" charset="0"/>
                <a:sym typeface="Wingdings" pitchFamily="2" charset="2"/>
              </a:rPr>
              <a:t> </a:t>
            </a:r>
            <a:r>
              <a:rPr lang="en-US" sz="2000">
                <a:latin typeface="Tahoma" pitchFamily="34" charset="0"/>
              </a:rPr>
              <a:t>células menores </a:t>
            </a:r>
            <a:r>
              <a:rPr lang="en-US" sz="1600">
                <a:solidFill>
                  <a:schemeClr val="tx2"/>
                </a:solidFill>
                <a:latin typeface="Tahoma" pitchFamily="34" charset="0"/>
                <a:sym typeface="Wingdings" pitchFamily="2" charset="2"/>
              </a:rPr>
              <a:t> </a:t>
            </a:r>
            <a:r>
              <a:rPr lang="en-US" sz="2000">
                <a:latin typeface="Tahoma" pitchFamily="34" charset="0"/>
              </a:rPr>
              <a:t>mais detalhes</a:t>
            </a:r>
          </a:p>
          <a:p>
            <a:pPr marL="742950" lvl="1" indent="-285750">
              <a:lnSpc>
                <a:spcPct val="90000"/>
              </a:lnSpc>
              <a:spcBef>
                <a:spcPct val="20000"/>
              </a:spcBef>
              <a:buFontTx/>
              <a:buChar char="–"/>
            </a:pPr>
            <a:r>
              <a:rPr lang="en-US" sz="2000">
                <a:solidFill>
                  <a:srgbClr val="FF3300"/>
                </a:solidFill>
                <a:latin typeface="Tahoma" pitchFamily="34" charset="0"/>
              </a:rPr>
              <a:t>Orientação</a:t>
            </a:r>
            <a:r>
              <a:rPr lang="en-US" sz="1600">
                <a:solidFill>
                  <a:schemeClr val="tx2"/>
                </a:solidFill>
                <a:latin typeface="Tahoma" pitchFamily="34" charset="0"/>
                <a:sym typeface="Wingdings" pitchFamily="2" charset="2"/>
              </a:rPr>
              <a:t></a:t>
            </a:r>
            <a:r>
              <a:rPr lang="en-US" sz="2000">
                <a:latin typeface="Tahoma" pitchFamily="34" charset="0"/>
              </a:rPr>
              <a:t> ângulo formado entre o norte verdadeiro e a direção definida pelas colunas do grid (norte da quadrícula).</a:t>
            </a:r>
          </a:p>
          <a:p>
            <a:pPr marL="742950" lvl="1" indent="-285750">
              <a:lnSpc>
                <a:spcPct val="90000"/>
              </a:lnSpc>
              <a:spcBef>
                <a:spcPct val="20000"/>
              </a:spcBef>
              <a:buFontTx/>
              <a:buChar char="–"/>
            </a:pPr>
            <a:r>
              <a:rPr lang="en-US" sz="2000">
                <a:solidFill>
                  <a:srgbClr val="FF3300"/>
                </a:solidFill>
                <a:latin typeface="Tahoma" pitchFamily="34" charset="0"/>
              </a:rPr>
              <a:t>Zona</a:t>
            </a:r>
            <a:r>
              <a:rPr lang="en-US" sz="1600">
                <a:solidFill>
                  <a:schemeClr val="tx2"/>
                </a:solidFill>
                <a:latin typeface="Tahoma" pitchFamily="34" charset="0"/>
                <a:sym typeface="Wingdings" pitchFamily="2" charset="2"/>
              </a:rPr>
              <a:t></a:t>
            </a:r>
            <a:r>
              <a:rPr lang="en-US" sz="2000">
                <a:latin typeface="Tahoma" pitchFamily="34" charset="0"/>
              </a:rPr>
              <a:t> conjunto de células contíguas exibindo o mesmo valor de atributo (conectividade 4x4 e 8x8).</a:t>
            </a:r>
          </a:p>
          <a:p>
            <a:pPr marL="742950" lvl="1" indent="-285750">
              <a:lnSpc>
                <a:spcPct val="90000"/>
              </a:lnSpc>
              <a:spcBef>
                <a:spcPct val="20000"/>
              </a:spcBef>
              <a:buFontTx/>
              <a:buChar char="–"/>
            </a:pPr>
            <a:r>
              <a:rPr lang="en-US" sz="2000">
                <a:solidFill>
                  <a:srgbClr val="FF3300"/>
                </a:solidFill>
                <a:latin typeface="Tahoma" pitchFamily="34" charset="0"/>
              </a:rPr>
              <a:t>Classe</a:t>
            </a:r>
            <a:r>
              <a:rPr lang="en-US" sz="1600">
                <a:solidFill>
                  <a:schemeClr val="tx2"/>
                </a:solidFill>
                <a:latin typeface="Tahoma" pitchFamily="34" charset="0"/>
                <a:sym typeface="Wingdings" pitchFamily="2" charset="2"/>
              </a:rPr>
              <a:t></a:t>
            </a:r>
            <a:r>
              <a:rPr lang="en-US" sz="2000">
                <a:latin typeface="Tahoma" pitchFamily="34" charset="0"/>
              </a:rPr>
              <a:t> conjunto de zonas separadas espacialmente porém exibindo o mesmo valor de atributo.</a:t>
            </a:r>
          </a:p>
        </p:txBody>
      </p:sp>
      <p:sp>
        <p:nvSpPr>
          <p:cNvPr id="29699" name="Rectangle 3"/>
          <p:cNvSpPr>
            <a:spLocks noChangeArrowheads="1"/>
          </p:cNvSpPr>
          <p:nvPr/>
        </p:nvSpPr>
        <p:spPr bwMode="auto">
          <a:xfrm>
            <a:off x="609600" y="228600"/>
            <a:ext cx="7772400" cy="762000"/>
          </a:xfrm>
          <a:prstGeom prst="rect">
            <a:avLst/>
          </a:prstGeom>
          <a:noFill/>
          <a:ln w="9525">
            <a:noFill/>
            <a:miter lim="800000"/>
            <a:headEnd/>
            <a:tailEnd/>
          </a:ln>
        </p:spPr>
        <p:txBody>
          <a:bodyPr anchor="ctr"/>
          <a:lstStyle/>
          <a:p>
            <a:r>
              <a:rPr lang="en-US" sz="3200" b="1">
                <a:solidFill>
                  <a:srgbClr val="0033CC"/>
                </a:solidFill>
                <a:latin typeface="Lucida Console" pitchFamily="49" charset="0"/>
              </a:rPr>
              <a:t>Modelo de Dados Matricial...</a:t>
            </a:r>
            <a:endParaRPr lang="en-US" sz="4400">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685800" y="2971800"/>
            <a:ext cx="8153400" cy="3581400"/>
          </a:xfrm>
          <a:prstGeom prst="rect">
            <a:avLst/>
          </a:prstGeom>
          <a:solidFill>
            <a:schemeClr val="bg1"/>
          </a:solidFill>
          <a:ln w="9525">
            <a:noFill/>
            <a:miter lim="800000"/>
            <a:headEnd/>
            <a:tailEnd/>
          </a:ln>
        </p:spPr>
        <p:txBody>
          <a:bodyPr/>
          <a:lstStyle/>
          <a:p>
            <a:pPr marL="742950" lvl="1" indent="-285750">
              <a:lnSpc>
                <a:spcPct val="90000"/>
              </a:lnSpc>
              <a:spcBef>
                <a:spcPct val="20000"/>
              </a:spcBef>
              <a:buFontTx/>
              <a:buChar char="–"/>
            </a:pPr>
            <a:r>
              <a:rPr lang="en-US" sz="2000">
                <a:solidFill>
                  <a:srgbClr val="FF3300"/>
                </a:solidFill>
                <a:latin typeface="Tahoma" pitchFamily="34" charset="0"/>
              </a:rPr>
              <a:t>Valor</a:t>
            </a:r>
            <a:r>
              <a:rPr lang="en-US" sz="1600">
                <a:solidFill>
                  <a:schemeClr val="tx2"/>
                </a:solidFill>
                <a:latin typeface="Tahoma" pitchFamily="34" charset="0"/>
                <a:sym typeface="Wingdings" pitchFamily="2" charset="2"/>
              </a:rPr>
              <a:t></a:t>
            </a:r>
            <a:r>
              <a:rPr lang="en-US" sz="2000">
                <a:latin typeface="Tahoma" pitchFamily="34" charset="0"/>
              </a:rPr>
              <a:t> informação armazenada para cada célula: células de uma mesma zona possuem o mesmo valor.</a:t>
            </a:r>
          </a:p>
          <a:p>
            <a:pPr marL="742950" lvl="1" indent="-285750">
              <a:lnSpc>
                <a:spcPct val="90000"/>
              </a:lnSpc>
              <a:spcBef>
                <a:spcPct val="20000"/>
              </a:spcBef>
              <a:buFontTx/>
              <a:buChar char="–"/>
            </a:pPr>
            <a:r>
              <a:rPr lang="en-US" sz="2000">
                <a:solidFill>
                  <a:srgbClr val="FF3300"/>
                </a:solidFill>
                <a:latin typeface="Tahoma" pitchFamily="34" charset="0"/>
              </a:rPr>
              <a:t>Localização</a:t>
            </a:r>
            <a:r>
              <a:rPr lang="en-US" sz="1600">
                <a:solidFill>
                  <a:schemeClr val="tx2"/>
                </a:solidFill>
                <a:latin typeface="Tahoma" pitchFamily="34" charset="0"/>
                <a:sym typeface="Wingdings" pitchFamily="2" charset="2"/>
              </a:rPr>
              <a:t></a:t>
            </a:r>
            <a:r>
              <a:rPr lang="en-US" sz="2000">
                <a:latin typeface="Tahoma" pitchFamily="34" charset="0"/>
              </a:rPr>
              <a:t> definida geralmente por um par ordenado de coordenadas (linha, coluna) que identificam de forma inequívoca a posição verdadeira, na superfície terrestre, de cada unidade de espaço geográfico (célula) do grid: derivada a partir da posição geográfica verdadeira de um ou mais vértices do grid.</a:t>
            </a:r>
          </a:p>
        </p:txBody>
      </p:sp>
      <p:sp>
        <p:nvSpPr>
          <p:cNvPr id="30723" name="Rectangle 3"/>
          <p:cNvSpPr>
            <a:spLocks noChangeArrowheads="1"/>
          </p:cNvSpPr>
          <p:nvPr/>
        </p:nvSpPr>
        <p:spPr bwMode="auto">
          <a:xfrm>
            <a:off x="609600" y="228600"/>
            <a:ext cx="7772400" cy="762000"/>
          </a:xfrm>
          <a:prstGeom prst="rect">
            <a:avLst/>
          </a:prstGeom>
          <a:noFill/>
          <a:ln w="9525">
            <a:noFill/>
            <a:miter lim="800000"/>
            <a:headEnd/>
            <a:tailEnd/>
          </a:ln>
        </p:spPr>
        <p:txBody>
          <a:bodyPr anchor="ctr"/>
          <a:lstStyle/>
          <a:p>
            <a:r>
              <a:rPr lang="en-US" sz="3200" b="1">
                <a:solidFill>
                  <a:srgbClr val="0033CC"/>
                </a:solidFill>
                <a:latin typeface="Lucida Console" pitchFamily="49" charset="0"/>
              </a:rPr>
              <a:t>Modelo de Dados Matricial...</a:t>
            </a:r>
            <a:endParaRPr lang="en-US" sz="4400">
              <a:solidFill>
                <a:schemeClr val="tx2"/>
              </a:solidFill>
            </a:endParaRPr>
          </a:p>
        </p:txBody>
      </p:sp>
      <p:grpSp>
        <p:nvGrpSpPr>
          <p:cNvPr id="30724" name="Group 19"/>
          <p:cNvGrpSpPr>
            <a:grpSpLocks/>
          </p:cNvGrpSpPr>
          <p:nvPr/>
        </p:nvGrpSpPr>
        <p:grpSpPr bwMode="auto">
          <a:xfrm>
            <a:off x="1676400" y="1143000"/>
            <a:ext cx="4508500" cy="1524000"/>
            <a:chOff x="528" y="720"/>
            <a:chExt cx="2840" cy="960"/>
          </a:xfrm>
        </p:grpSpPr>
        <p:sp>
          <p:nvSpPr>
            <p:cNvPr id="30725" name="Oval 4"/>
            <p:cNvSpPr>
              <a:spLocks noChangeArrowheads="1"/>
            </p:cNvSpPr>
            <p:nvPr/>
          </p:nvSpPr>
          <p:spPr bwMode="auto">
            <a:xfrm>
              <a:off x="1536" y="1104"/>
              <a:ext cx="384" cy="192"/>
            </a:xfrm>
            <a:prstGeom prst="ellipse">
              <a:avLst/>
            </a:prstGeom>
            <a:solidFill>
              <a:srgbClr val="99FFCC"/>
            </a:solidFill>
            <a:ln w="9525">
              <a:solidFill>
                <a:schemeClr val="tx1"/>
              </a:solidFill>
              <a:round/>
              <a:headEnd/>
              <a:tailEnd/>
            </a:ln>
          </p:spPr>
          <p:txBody>
            <a:bodyPr wrap="none" anchor="ctr"/>
            <a:lstStyle/>
            <a:p>
              <a:pPr algn="ctr"/>
              <a:r>
                <a:rPr lang="en-US" sz="1400">
                  <a:latin typeface="Tahoma" pitchFamily="34" charset="0"/>
                </a:rPr>
                <a:t>1</a:t>
              </a:r>
            </a:p>
          </p:txBody>
        </p:sp>
        <p:sp>
          <p:nvSpPr>
            <p:cNvPr id="30726" name="Oval 6"/>
            <p:cNvSpPr>
              <a:spLocks noChangeArrowheads="1"/>
            </p:cNvSpPr>
            <p:nvPr/>
          </p:nvSpPr>
          <p:spPr bwMode="auto">
            <a:xfrm>
              <a:off x="1680" y="1488"/>
              <a:ext cx="384" cy="192"/>
            </a:xfrm>
            <a:prstGeom prst="ellipse">
              <a:avLst/>
            </a:prstGeom>
            <a:solidFill>
              <a:srgbClr val="99FFCC"/>
            </a:solidFill>
            <a:ln w="9525">
              <a:solidFill>
                <a:schemeClr val="tx1"/>
              </a:solidFill>
              <a:round/>
              <a:headEnd/>
              <a:tailEnd/>
            </a:ln>
          </p:spPr>
          <p:txBody>
            <a:bodyPr wrap="none" anchor="ctr"/>
            <a:lstStyle/>
            <a:p>
              <a:pPr algn="ctr"/>
              <a:r>
                <a:rPr lang="en-US" sz="1400">
                  <a:latin typeface="Tahoma" pitchFamily="34" charset="0"/>
                </a:rPr>
                <a:t>1</a:t>
              </a:r>
            </a:p>
          </p:txBody>
        </p:sp>
        <p:sp>
          <p:nvSpPr>
            <p:cNvPr id="30727" name="Oval 7"/>
            <p:cNvSpPr>
              <a:spLocks noChangeArrowheads="1"/>
            </p:cNvSpPr>
            <p:nvPr/>
          </p:nvSpPr>
          <p:spPr bwMode="auto">
            <a:xfrm>
              <a:off x="2112" y="864"/>
              <a:ext cx="384" cy="192"/>
            </a:xfrm>
            <a:prstGeom prst="ellipse">
              <a:avLst/>
            </a:prstGeom>
            <a:solidFill>
              <a:srgbClr val="99FFCC"/>
            </a:solidFill>
            <a:ln w="9525">
              <a:solidFill>
                <a:schemeClr val="tx1"/>
              </a:solidFill>
              <a:round/>
              <a:headEnd/>
              <a:tailEnd/>
            </a:ln>
          </p:spPr>
          <p:txBody>
            <a:bodyPr wrap="none" anchor="ctr"/>
            <a:lstStyle/>
            <a:p>
              <a:pPr algn="ctr"/>
              <a:r>
                <a:rPr lang="en-US" sz="1400">
                  <a:latin typeface="Tahoma" pitchFamily="34" charset="0"/>
                </a:rPr>
                <a:t>1</a:t>
              </a:r>
            </a:p>
          </p:txBody>
        </p:sp>
        <p:sp>
          <p:nvSpPr>
            <p:cNvPr id="30728" name="Oval 8"/>
            <p:cNvSpPr>
              <a:spLocks noChangeArrowheads="1"/>
            </p:cNvSpPr>
            <p:nvPr/>
          </p:nvSpPr>
          <p:spPr bwMode="auto">
            <a:xfrm>
              <a:off x="2448" y="1200"/>
              <a:ext cx="384" cy="192"/>
            </a:xfrm>
            <a:prstGeom prst="ellipse">
              <a:avLst/>
            </a:prstGeom>
            <a:solidFill>
              <a:srgbClr val="99CCFF"/>
            </a:solidFill>
            <a:ln w="9525">
              <a:solidFill>
                <a:schemeClr val="tx1"/>
              </a:solidFill>
              <a:round/>
              <a:headEnd/>
              <a:tailEnd/>
            </a:ln>
          </p:spPr>
          <p:txBody>
            <a:bodyPr wrap="none" anchor="ctr"/>
            <a:lstStyle/>
            <a:p>
              <a:pPr algn="ctr"/>
              <a:r>
                <a:rPr lang="en-US" sz="1400">
                  <a:latin typeface="Tahoma" pitchFamily="34" charset="0"/>
                </a:rPr>
                <a:t>2</a:t>
              </a:r>
            </a:p>
          </p:txBody>
        </p:sp>
        <p:sp>
          <p:nvSpPr>
            <p:cNvPr id="30729" name="Text Box 10"/>
            <p:cNvSpPr txBox="1">
              <a:spLocks noChangeArrowheads="1"/>
            </p:cNvSpPr>
            <p:nvPr/>
          </p:nvSpPr>
          <p:spPr bwMode="auto">
            <a:xfrm>
              <a:off x="2832" y="720"/>
              <a:ext cx="536" cy="250"/>
            </a:xfrm>
            <a:prstGeom prst="rect">
              <a:avLst/>
            </a:prstGeom>
            <a:noFill/>
            <a:ln w="9525">
              <a:noFill/>
              <a:miter lim="800000"/>
              <a:headEnd/>
              <a:tailEnd/>
            </a:ln>
          </p:spPr>
          <p:txBody>
            <a:bodyPr wrap="none">
              <a:spAutoFit/>
            </a:bodyPr>
            <a:lstStyle/>
            <a:p>
              <a:r>
                <a:rPr lang="en-US" sz="2000">
                  <a:latin typeface="Tahoma" pitchFamily="34" charset="0"/>
                </a:rPr>
                <a:t>Zonas</a:t>
              </a:r>
            </a:p>
          </p:txBody>
        </p:sp>
        <p:sp>
          <p:nvSpPr>
            <p:cNvPr id="30730" name="Text Box 11"/>
            <p:cNvSpPr txBox="1">
              <a:spLocks noChangeArrowheads="1"/>
            </p:cNvSpPr>
            <p:nvPr/>
          </p:nvSpPr>
          <p:spPr bwMode="auto">
            <a:xfrm>
              <a:off x="528" y="1056"/>
              <a:ext cx="559" cy="250"/>
            </a:xfrm>
            <a:prstGeom prst="rect">
              <a:avLst/>
            </a:prstGeom>
            <a:noFill/>
            <a:ln w="9525">
              <a:noFill/>
              <a:miter lim="800000"/>
              <a:headEnd/>
              <a:tailEnd/>
            </a:ln>
          </p:spPr>
          <p:txBody>
            <a:bodyPr wrap="none">
              <a:spAutoFit/>
            </a:bodyPr>
            <a:lstStyle/>
            <a:p>
              <a:r>
                <a:rPr lang="en-US" sz="2000">
                  <a:latin typeface="Tahoma" pitchFamily="34" charset="0"/>
                </a:rPr>
                <a:t>Classe</a:t>
              </a:r>
            </a:p>
          </p:txBody>
        </p:sp>
        <p:sp>
          <p:nvSpPr>
            <p:cNvPr id="30731" name="Line 12"/>
            <p:cNvSpPr>
              <a:spLocks noChangeShapeType="1"/>
            </p:cNvSpPr>
            <p:nvPr/>
          </p:nvSpPr>
          <p:spPr bwMode="auto">
            <a:xfrm flipH="1">
              <a:off x="2544" y="864"/>
              <a:ext cx="288" cy="48"/>
            </a:xfrm>
            <a:prstGeom prst="line">
              <a:avLst/>
            </a:prstGeom>
            <a:noFill/>
            <a:ln w="9525">
              <a:solidFill>
                <a:schemeClr val="tx1"/>
              </a:solidFill>
              <a:round/>
              <a:headEnd/>
              <a:tailEnd type="triangle" w="med" len="med"/>
            </a:ln>
          </p:spPr>
          <p:txBody>
            <a:bodyPr wrap="none" anchor="ctr"/>
            <a:lstStyle/>
            <a:p>
              <a:endParaRPr lang="pt-BR"/>
            </a:p>
          </p:txBody>
        </p:sp>
        <p:sp>
          <p:nvSpPr>
            <p:cNvPr id="30732" name="Line 13"/>
            <p:cNvSpPr>
              <a:spLocks noChangeShapeType="1"/>
            </p:cNvSpPr>
            <p:nvPr/>
          </p:nvSpPr>
          <p:spPr bwMode="auto">
            <a:xfrm flipH="1">
              <a:off x="2736" y="960"/>
              <a:ext cx="144" cy="192"/>
            </a:xfrm>
            <a:prstGeom prst="line">
              <a:avLst/>
            </a:prstGeom>
            <a:noFill/>
            <a:ln w="9525">
              <a:solidFill>
                <a:schemeClr val="tx1"/>
              </a:solidFill>
              <a:round/>
              <a:headEnd/>
              <a:tailEnd type="triangle" w="med" len="med"/>
            </a:ln>
          </p:spPr>
          <p:txBody>
            <a:bodyPr wrap="none" anchor="ctr"/>
            <a:lstStyle/>
            <a:p>
              <a:endParaRPr lang="pt-BR"/>
            </a:p>
          </p:txBody>
        </p:sp>
        <p:sp>
          <p:nvSpPr>
            <p:cNvPr id="30733" name="Line 16"/>
            <p:cNvSpPr>
              <a:spLocks noChangeShapeType="1"/>
            </p:cNvSpPr>
            <p:nvPr/>
          </p:nvSpPr>
          <p:spPr bwMode="auto">
            <a:xfrm flipV="1">
              <a:off x="1104" y="960"/>
              <a:ext cx="960" cy="192"/>
            </a:xfrm>
            <a:prstGeom prst="line">
              <a:avLst/>
            </a:prstGeom>
            <a:noFill/>
            <a:ln w="9525">
              <a:solidFill>
                <a:schemeClr val="tx1"/>
              </a:solidFill>
              <a:round/>
              <a:headEnd/>
              <a:tailEnd type="triangle" w="med" len="med"/>
            </a:ln>
          </p:spPr>
          <p:txBody>
            <a:bodyPr wrap="none" anchor="ctr"/>
            <a:lstStyle/>
            <a:p>
              <a:endParaRPr lang="pt-BR"/>
            </a:p>
          </p:txBody>
        </p:sp>
        <p:sp>
          <p:nvSpPr>
            <p:cNvPr id="30734" name="Line 17"/>
            <p:cNvSpPr>
              <a:spLocks noChangeShapeType="1"/>
            </p:cNvSpPr>
            <p:nvPr/>
          </p:nvSpPr>
          <p:spPr bwMode="auto">
            <a:xfrm>
              <a:off x="1104" y="1200"/>
              <a:ext cx="384" cy="0"/>
            </a:xfrm>
            <a:prstGeom prst="line">
              <a:avLst/>
            </a:prstGeom>
            <a:noFill/>
            <a:ln w="9525">
              <a:solidFill>
                <a:schemeClr val="tx1"/>
              </a:solidFill>
              <a:round/>
              <a:headEnd/>
              <a:tailEnd type="triangle" w="med" len="med"/>
            </a:ln>
          </p:spPr>
          <p:txBody>
            <a:bodyPr wrap="none" anchor="ctr"/>
            <a:lstStyle/>
            <a:p>
              <a:endParaRPr lang="pt-BR"/>
            </a:p>
          </p:txBody>
        </p:sp>
        <p:sp>
          <p:nvSpPr>
            <p:cNvPr id="30735" name="Line 18"/>
            <p:cNvSpPr>
              <a:spLocks noChangeShapeType="1"/>
            </p:cNvSpPr>
            <p:nvPr/>
          </p:nvSpPr>
          <p:spPr bwMode="auto">
            <a:xfrm>
              <a:off x="1104" y="1248"/>
              <a:ext cx="528" cy="240"/>
            </a:xfrm>
            <a:prstGeom prst="line">
              <a:avLst/>
            </a:prstGeom>
            <a:noFill/>
            <a:ln w="9525">
              <a:solidFill>
                <a:schemeClr val="tx1"/>
              </a:solidFill>
              <a:round/>
              <a:headEnd/>
              <a:tailEnd type="triangle" w="med" len="med"/>
            </a:ln>
          </p:spPr>
          <p:txBody>
            <a:bodyPr wrap="none" anchor="ctr"/>
            <a:lstStyle/>
            <a:p>
              <a:endParaRPr lang="pt-B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524000" y="533400"/>
            <a:ext cx="5891213" cy="762000"/>
          </a:xfrm>
          <a:prstGeom prst="rect">
            <a:avLst/>
          </a:prstGeom>
          <a:noFill/>
          <a:ln w="9525">
            <a:noFill/>
            <a:miter lim="800000"/>
            <a:headEnd/>
            <a:tailEnd/>
          </a:ln>
        </p:spPr>
        <p:txBody>
          <a:bodyPr wrap="none">
            <a:spAutoFit/>
          </a:bodyPr>
          <a:lstStyle/>
          <a:p>
            <a:r>
              <a:rPr lang="en-US" sz="4400">
                <a:solidFill>
                  <a:srgbClr val="FF3300"/>
                </a:solidFill>
              </a:rPr>
              <a:t>Representação do Espaço</a:t>
            </a:r>
            <a:endParaRPr lang="en-US" sz="4000">
              <a:solidFill>
                <a:srgbClr val="FF3300"/>
              </a:solidFill>
              <a:latin typeface="Arial" charset="0"/>
            </a:endParaRPr>
          </a:p>
        </p:txBody>
      </p:sp>
      <p:sp>
        <p:nvSpPr>
          <p:cNvPr id="9219" name="Text Box 3"/>
          <p:cNvSpPr txBox="1">
            <a:spLocks noChangeArrowheads="1"/>
          </p:cNvSpPr>
          <p:nvPr/>
        </p:nvSpPr>
        <p:spPr bwMode="auto">
          <a:xfrm>
            <a:off x="2925763" y="2416175"/>
            <a:ext cx="4811712" cy="884238"/>
          </a:xfrm>
          <a:prstGeom prst="rect">
            <a:avLst/>
          </a:prstGeom>
          <a:noFill/>
          <a:ln w="9525">
            <a:noFill/>
            <a:miter lim="800000"/>
            <a:headEnd/>
            <a:tailEnd/>
          </a:ln>
        </p:spPr>
        <p:txBody>
          <a:bodyPr wrap="none">
            <a:spAutoFit/>
          </a:bodyPr>
          <a:lstStyle/>
          <a:p>
            <a:r>
              <a:rPr lang="en-US" sz="2800" b="1">
                <a:solidFill>
                  <a:srgbClr val="4D4DFF"/>
                </a:solidFill>
                <a:latin typeface="Arial" charset="0"/>
              </a:rPr>
              <a:t>Modo discreto: </a:t>
            </a:r>
            <a:r>
              <a:rPr lang="en-US" sz="2800" b="1">
                <a:latin typeface="Arial" charset="0"/>
              </a:rPr>
              <a:t>SIG vetorial</a:t>
            </a:r>
            <a:endParaRPr lang="en-US" sz="2800" b="1">
              <a:solidFill>
                <a:srgbClr val="4D4DFF"/>
              </a:solidFill>
              <a:latin typeface="Arial" charset="0"/>
            </a:endParaRPr>
          </a:p>
          <a:p>
            <a:endParaRPr lang="en-US">
              <a:solidFill>
                <a:srgbClr val="4D4DFF"/>
              </a:solidFill>
            </a:endParaRPr>
          </a:p>
        </p:txBody>
      </p:sp>
      <p:sp>
        <p:nvSpPr>
          <p:cNvPr id="9220" name="Text Box 4"/>
          <p:cNvSpPr txBox="1">
            <a:spLocks noChangeArrowheads="1"/>
          </p:cNvSpPr>
          <p:nvPr/>
        </p:nvSpPr>
        <p:spPr bwMode="auto">
          <a:xfrm>
            <a:off x="2971800" y="4572000"/>
            <a:ext cx="5126038" cy="519113"/>
          </a:xfrm>
          <a:prstGeom prst="rect">
            <a:avLst/>
          </a:prstGeom>
          <a:noFill/>
          <a:ln w="9525">
            <a:noFill/>
            <a:miter lim="800000"/>
            <a:headEnd/>
            <a:tailEnd/>
          </a:ln>
        </p:spPr>
        <p:txBody>
          <a:bodyPr wrap="none">
            <a:spAutoFit/>
          </a:bodyPr>
          <a:lstStyle/>
          <a:p>
            <a:r>
              <a:rPr lang="en-US" sz="2800" b="1">
                <a:solidFill>
                  <a:srgbClr val="4D4DFF"/>
                </a:solidFill>
                <a:latin typeface="Arial" charset="0"/>
              </a:rPr>
              <a:t>Modo contínuo: </a:t>
            </a:r>
            <a:r>
              <a:rPr lang="en-US" sz="2800" b="1">
                <a:latin typeface="Arial" charset="0"/>
              </a:rPr>
              <a:t>SIG matricial</a:t>
            </a:r>
            <a:endParaRPr lang="en-US" sz="2800">
              <a:solidFill>
                <a:srgbClr val="4D4DFF"/>
              </a:solidFill>
            </a:endParaRPr>
          </a:p>
        </p:txBody>
      </p:sp>
      <p:grpSp>
        <p:nvGrpSpPr>
          <p:cNvPr id="9221" name="Group 5"/>
          <p:cNvGrpSpPr>
            <a:grpSpLocks/>
          </p:cNvGrpSpPr>
          <p:nvPr/>
        </p:nvGrpSpPr>
        <p:grpSpPr bwMode="auto">
          <a:xfrm>
            <a:off x="717550" y="2246313"/>
            <a:ext cx="2022475" cy="1320800"/>
            <a:chOff x="452" y="1415"/>
            <a:chExt cx="1274" cy="832"/>
          </a:xfrm>
        </p:grpSpPr>
        <p:sp>
          <p:nvSpPr>
            <p:cNvPr id="9229" name="Rectangle 6"/>
            <p:cNvSpPr>
              <a:spLocks noChangeArrowheads="1"/>
            </p:cNvSpPr>
            <p:nvPr/>
          </p:nvSpPr>
          <p:spPr bwMode="auto">
            <a:xfrm>
              <a:off x="452" y="1586"/>
              <a:ext cx="20" cy="661"/>
            </a:xfrm>
            <a:prstGeom prst="rect">
              <a:avLst/>
            </a:prstGeom>
            <a:solidFill>
              <a:srgbClr val="FF80C0"/>
            </a:solidFill>
            <a:ln w="9525">
              <a:noFill/>
              <a:miter lim="800000"/>
              <a:headEnd/>
              <a:tailEnd/>
            </a:ln>
          </p:spPr>
          <p:txBody>
            <a:bodyPr/>
            <a:lstStyle/>
            <a:p>
              <a:endParaRPr lang="pt-BR"/>
            </a:p>
          </p:txBody>
        </p:sp>
        <p:sp>
          <p:nvSpPr>
            <p:cNvPr id="9230" name="Freeform 7"/>
            <p:cNvSpPr>
              <a:spLocks/>
            </p:cNvSpPr>
            <p:nvPr/>
          </p:nvSpPr>
          <p:spPr bwMode="auto">
            <a:xfrm>
              <a:off x="452" y="1416"/>
              <a:ext cx="300" cy="581"/>
            </a:xfrm>
            <a:custGeom>
              <a:avLst/>
              <a:gdLst>
                <a:gd name="T0" fmla="*/ 0 w 600"/>
                <a:gd name="T1" fmla="*/ 0 h 1161"/>
                <a:gd name="T2" fmla="*/ 600 w 600"/>
                <a:gd name="T3" fmla="*/ 0 h 1161"/>
                <a:gd name="T4" fmla="*/ 600 w 600"/>
                <a:gd name="T5" fmla="*/ 881 h 1161"/>
                <a:gd name="T6" fmla="*/ 280 w 600"/>
                <a:gd name="T7" fmla="*/ 1161 h 1161"/>
                <a:gd name="T8" fmla="*/ 0 w 600"/>
                <a:gd name="T9" fmla="*/ 1161 h 1161"/>
                <a:gd name="T10" fmla="*/ 0 w 600"/>
                <a:gd name="T11" fmla="*/ 20 h 1161"/>
                <a:gd name="T12" fmla="*/ 0 w 600"/>
                <a:gd name="T13" fmla="*/ 0 h 1161"/>
                <a:gd name="T14" fmla="*/ 20 w 600"/>
                <a:gd name="T15" fmla="*/ 0 h 1161"/>
                <a:gd name="T16" fmla="*/ 0 w 600"/>
                <a:gd name="T17" fmla="*/ 0 h 11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0"/>
                <a:gd name="T28" fmla="*/ 0 h 1161"/>
                <a:gd name="T29" fmla="*/ 600 w 600"/>
                <a:gd name="T30" fmla="*/ 1161 h 11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0" h="1161">
                  <a:moveTo>
                    <a:pt x="0" y="0"/>
                  </a:moveTo>
                  <a:lnTo>
                    <a:pt x="600" y="0"/>
                  </a:lnTo>
                  <a:lnTo>
                    <a:pt x="600" y="881"/>
                  </a:lnTo>
                  <a:lnTo>
                    <a:pt x="280" y="1161"/>
                  </a:lnTo>
                  <a:lnTo>
                    <a:pt x="0" y="1161"/>
                  </a:lnTo>
                  <a:lnTo>
                    <a:pt x="0" y="20"/>
                  </a:lnTo>
                  <a:lnTo>
                    <a:pt x="0" y="0"/>
                  </a:lnTo>
                  <a:lnTo>
                    <a:pt x="20" y="0"/>
                  </a:lnTo>
                  <a:lnTo>
                    <a:pt x="0" y="0"/>
                  </a:lnTo>
                  <a:close/>
                </a:path>
              </a:pathLst>
            </a:custGeom>
            <a:solidFill>
              <a:srgbClr val="8F5B1A"/>
            </a:solidFill>
            <a:ln w="9525">
              <a:noFill/>
              <a:round/>
              <a:headEnd/>
              <a:tailEnd/>
            </a:ln>
          </p:spPr>
          <p:txBody>
            <a:bodyPr/>
            <a:lstStyle/>
            <a:p>
              <a:endParaRPr lang="pt-BR"/>
            </a:p>
          </p:txBody>
        </p:sp>
        <p:sp>
          <p:nvSpPr>
            <p:cNvPr id="9231" name="Freeform 8"/>
            <p:cNvSpPr>
              <a:spLocks/>
            </p:cNvSpPr>
            <p:nvPr/>
          </p:nvSpPr>
          <p:spPr bwMode="auto">
            <a:xfrm>
              <a:off x="452" y="1416"/>
              <a:ext cx="300" cy="581"/>
            </a:xfrm>
            <a:custGeom>
              <a:avLst/>
              <a:gdLst>
                <a:gd name="T0" fmla="*/ 0 w 600"/>
                <a:gd name="T1" fmla="*/ 0 h 1161"/>
                <a:gd name="T2" fmla="*/ 600 w 600"/>
                <a:gd name="T3" fmla="*/ 0 h 1161"/>
                <a:gd name="T4" fmla="*/ 600 w 600"/>
                <a:gd name="T5" fmla="*/ 881 h 1161"/>
                <a:gd name="T6" fmla="*/ 280 w 600"/>
                <a:gd name="T7" fmla="*/ 1161 h 1161"/>
                <a:gd name="T8" fmla="*/ 0 w 600"/>
                <a:gd name="T9" fmla="*/ 1161 h 1161"/>
                <a:gd name="T10" fmla="*/ 0 w 600"/>
                <a:gd name="T11" fmla="*/ 20 h 1161"/>
                <a:gd name="T12" fmla="*/ 0 w 600"/>
                <a:gd name="T13" fmla="*/ 0 h 1161"/>
                <a:gd name="T14" fmla="*/ 20 w 600"/>
                <a:gd name="T15" fmla="*/ 0 h 1161"/>
                <a:gd name="T16" fmla="*/ 0 60000 65536"/>
                <a:gd name="T17" fmla="*/ 0 60000 65536"/>
                <a:gd name="T18" fmla="*/ 0 60000 65536"/>
                <a:gd name="T19" fmla="*/ 0 60000 65536"/>
                <a:gd name="T20" fmla="*/ 0 60000 65536"/>
                <a:gd name="T21" fmla="*/ 0 60000 65536"/>
                <a:gd name="T22" fmla="*/ 0 60000 65536"/>
                <a:gd name="T23" fmla="*/ 0 60000 65536"/>
                <a:gd name="T24" fmla="*/ 0 w 600"/>
                <a:gd name="T25" fmla="*/ 0 h 1161"/>
                <a:gd name="T26" fmla="*/ 600 w 600"/>
                <a:gd name="T27" fmla="*/ 1161 h 11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00" h="1161">
                  <a:moveTo>
                    <a:pt x="0" y="0"/>
                  </a:moveTo>
                  <a:lnTo>
                    <a:pt x="600" y="0"/>
                  </a:lnTo>
                  <a:lnTo>
                    <a:pt x="600" y="881"/>
                  </a:lnTo>
                  <a:lnTo>
                    <a:pt x="280" y="1161"/>
                  </a:lnTo>
                  <a:lnTo>
                    <a:pt x="0" y="1161"/>
                  </a:lnTo>
                  <a:lnTo>
                    <a:pt x="0" y="20"/>
                  </a:lnTo>
                  <a:lnTo>
                    <a:pt x="0" y="0"/>
                  </a:lnTo>
                  <a:lnTo>
                    <a:pt x="20" y="0"/>
                  </a:lnTo>
                </a:path>
              </a:pathLst>
            </a:custGeom>
            <a:noFill/>
            <a:ln w="31750">
              <a:solidFill>
                <a:srgbClr val="FF80C0"/>
              </a:solidFill>
              <a:prstDash val="solid"/>
              <a:round/>
              <a:headEnd/>
              <a:tailEnd/>
            </a:ln>
          </p:spPr>
          <p:txBody>
            <a:bodyPr/>
            <a:lstStyle/>
            <a:p>
              <a:endParaRPr lang="pt-BR"/>
            </a:p>
          </p:txBody>
        </p:sp>
        <p:sp>
          <p:nvSpPr>
            <p:cNvPr id="9232" name="Freeform 9"/>
            <p:cNvSpPr>
              <a:spLocks/>
            </p:cNvSpPr>
            <p:nvPr/>
          </p:nvSpPr>
          <p:spPr bwMode="auto">
            <a:xfrm>
              <a:off x="872" y="1416"/>
              <a:ext cx="851" cy="491"/>
            </a:xfrm>
            <a:custGeom>
              <a:avLst/>
              <a:gdLst>
                <a:gd name="T0" fmla="*/ 1701 w 1701"/>
                <a:gd name="T1" fmla="*/ 981 h 981"/>
                <a:gd name="T2" fmla="*/ 0 w 1701"/>
                <a:gd name="T3" fmla="*/ 0 h 981"/>
                <a:gd name="T4" fmla="*/ 1701 w 1701"/>
                <a:gd name="T5" fmla="*/ 0 h 981"/>
                <a:gd name="T6" fmla="*/ 1701 w 1701"/>
                <a:gd name="T7" fmla="*/ 961 h 981"/>
                <a:gd name="T8" fmla="*/ 1701 w 1701"/>
                <a:gd name="T9" fmla="*/ 981 h 981"/>
                <a:gd name="T10" fmla="*/ 0 60000 65536"/>
                <a:gd name="T11" fmla="*/ 0 60000 65536"/>
                <a:gd name="T12" fmla="*/ 0 60000 65536"/>
                <a:gd name="T13" fmla="*/ 0 60000 65536"/>
                <a:gd name="T14" fmla="*/ 0 60000 65536"/>
                <a:gd name="T15" fmla="*/ 0 w 1701"/>
                <a:gd name="T16" fmla="*/ 0 h 981"/>
                <a:gd name="T17" fmla="*/ 1701 w 1701"/>
                <a:gd name="T18" fmla="*/ 981 h 981"/>
              </a:gdLst>
              <a:ahLst/>
              <a:cxnLst>
                <a:cxn ang="T10">
                  <a:pos x="T0" y="T1"/>
                </a:cxn>
                <a:cxn ang="T11">
                  <a:pos x="T2" y="T3"/>
                </a:cxn>
                <a:cxn ang="T12">
                  <a:pos x="T4" y="T5"/>
                </a:cxn>
                <a:cxn ang="T13">
                  <a:pos x="T6" y="T7"/>
                </a:cxn>
                <a:cxn ang="T14">
                  <a:pos x="T8" y="T9"/>
                </a:cxn>
              </a:cxnLst>
              <a:rect l="T15" t="T16" r="T17" b="T18"/>
              <a:pathLst>
                <a:path w="1701" h="981">
                  <a:moveTo>
                    <a:pt x="1701" y="981"/>
                  </a:moveTo>
                  <a:lnTo>
                    <a:pt x="0" y="0"/>
                  </a:lnTo>
                  <a:lnTo>
                    <a:pt x="1701" y="0"/>
                  </a:lnTo>
                  <a:lnTo>
                    <a:pt x="1701" y="961"/>
                  </a:lnTo>
                  <a:lnTo>
                    <a:pt x="1701" y="981"/>
                  </a:lnTo>
                  <a:close/>
                </a:path>
              </a:pathLst>
            </a:custGeom>
            <a:solidFill>
              <a:srgbClr val="00AA9E"/>
            </a:solidFill>
            <a:ln w="9525">
              <a:noFill/>
              <a:round/>
              <a:headEnd/>
              <a:tailEnd/>
            </a:ln>
          </p:spPr>
          <p:txBody>
            <a:bodyPr/>
            <a:lstStyle/>
            <a:p>
              <a:endParaRPr lang="pt-BR"/>
            </a:p>
          </p:txBody>
        </p:sp>
        <p:sp>
          <p:nvSpPr>
            <p:cNvPr id="9233" name="Freeform 10"/>
            <p:cNvSpPr>
              <a:spLocks/>
            </p:cNvSpPr>
            <p:nvPr/>
          </p:nvSpPr>
          <p:spPr bwMode="auto">
            <a:xfrm>
              <a:off x="872" y="1416"/>
              <a:ext cx="851" cy="491"/>
            </a:xfrm>
            <a:custGeom>
              <a:avLst/>
              <a:gdLst>
                <a:gd name="T0" fmla="*/ 1701 w 1701"/>
                <a:gd name="T1" fmla="*/ 981 h 981"/>
                <a:gd name="T2" fmla="*/ 0 w 1701"/>
                <a:gd name="T3" fmla="*/ 0 h 981"/>
                <a:gd name="T4" fmla="*/ 1701 w 1701"/>
                <a:gd name="T5" fmla="*/ 0 h 981"/>
                <a:gd name="T6" fmla="*/ 1701 w 1701"/>
                <a:gd name="T7" fmla="*/ 961 h 981"/>
                <a:gd name="T8" fmla="*/ 0 60000 65536"/>
                <a:gd name="T9" fmla="*/ 0 60000 65536"/>
                <a:gd name="T10" fmla="*/ 0 60000 65536"/>
                <a:gd name="T11" fmla="*/ 0 60000 65536"/>
                <a:gd name="T12" fmla="*/ 0 w 1701"/>
                <a:gd name="T13" fmla="*/ 0 h 981"/>
                <a:gd name="T14" fmla="*/ 1701 w 1701"/>
                <a:gd name="T15" fmla="*/ 981 h 981"/>
              </a:gdLst>
              <a:ahLst/>
              <a:cxnLst>
                <a:cxn ang="T8">
                  <a:pos x="T0" y="T1"/>
                </a:cxn>
                <a:cxn ang="T9">
                  <a:pos x="T2" y="T3"/>
                </a:cxn>
                <a:cxn ang="T10">
                  <a:pos x="T4" y="T5"/>
                </a:cxn>
                <a:cxn ang="T11">
                  <a:pos x="T6" y="T7"/>
                </a:cxn>
              </a:cxnLst>
              <a:rect l="T12" t="T13" r="T14" b="T15"/>
              <a:pathLst>
                <a:path w="1701" h="981">
                  <a:moveTo>
                    <a:pt x="1701" y="981"/>
                  </a:moveTo>
                  <a:lnTo>
                    <a:pt x="0" y="0"/>
                  </a:lnTo>
                  <a:lnTo>
                    <a:pt x="1701" y="0"/>
                  </a:lnTo>
                  <a:lnTo>
                    <a:pt x="1701" y="961"/>
                  </a:lnTo>
                </a:path>
              </a:pathLst>
            </a:custGeom>
            <a:noFill/>
            <a:ln w="31750">
              <a:solidFill>
                <a:srgbClr val="FF80C0"/>
              </a:solidFill>
              <a:prstDash val="solid"/>
              <a:round/>
              <a:headEnd/>
              <a:tailEnd/>
            </a:ln>
          </p:spPr>
          <p:txBody>
            <a:bodyPr/>
            <a:lstStyle/>
            <a:p>
              <a:endParaRPr lang="pt-BR"/>
            </a:p>
          </p:txBody>
        </p:sp>
        <p:sp>
          <p:nvSpPr>
            <p:cNvPr id="9234" name="Freeform 11"/>
            <p:cNvSpPr>
              <a:spLocks/>
            </p:cNvSpPr>
            <p:nvPr/>
          </p:nvSpPr>
          <p:spPr bwMode="auto">
            <a:xfrm>
              <a:off x="755" y="1415"/>
              <a:ext cx="971" cy="821"/>
            </a:xfrm>
            <a:custGeom>
              <a:avLst/>
              <a:gdLst>
                <a:gd name="T0" fmla="*/ 0 w 1942"/>
                <a:gd name="T1" fmla="*/ 0 h 1642"/>
                <a:gd name="T2" fmla="*/ 261 w 1942"/>
                <a:gd name="T3" fmla="*/ 0 h 1642"/>
                <a:gd name="T4" fmla="*/ 1942 w 1942"/>
                <a:gd name="T5" fmla="*/ 981 h 1642"/>
                <a:gd name="T6" fmla="*/ 1942 w 1942"/>
                <a:gd name="T7" fmla="*/ 1642 h 1642"/>
                <a:gd name="T8" fmla="*/ 481 w 1942"/>
                <a:gd name="T9" fmla="*/ 1642 h 1642"/>
                <a:gd name="T10" fmla="*/ 0 w 1942"/>
                <a:gd name="T11" fmla="*/ 881 h 1642"/>
                <a:gd name="T12" fmla="*/ 0 w 1942"/>
                <a:gd name="T13" fmla="*/ 0 h 1642"/>
                <a:gd name="T14" fmla="*/ 0 60000 65536"/>
                <a:gd name="T15" fmla="*/ 0 60000 65536"/>
                <a:gd name="T16" fmla="*/ 0 60000 65536"/>
                <a:gd name="T17" fmla="*/ 0 60000 65536"/>
                <a:gd name="T18" fmla="*/ 0 60000 65536"/>
                <a:gd name="T19" fmla="*/ 0 60000 65536"/>
                <a:gd name="T20" fmla="*/ 0 60000 65536"/>
                <a:gd name="T21" fmla="*/ 0 w 1942"/>
                <a:gd name="T22" fmla="*/ 0 h 1642"/>
                <a:gd name="T23" fmla="*/ 1942 w 1942"/>
                <a:gd name="T24" fmla="*/ 1642 h 16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42" h="1642">
                  <a:moveTo>
                    <a:pt x="0" y="0"/>
                  </a:moveTo>
                  <a:lnTo>
                    <a:pt x="261" y="0"/>
                  </a:lnTo>
                  <a:lnTo>
                    <a:pt x="1942" y="981"/>
                  </a:lnTo>
                  <a:lnTo>
                    <a:pt x="1942" y="1642"/>
                  </a:lnTo>
                  <a:lnTo>
                    <a:pt x="481" y="1642"/>
                  </a:lnTo>
                  <a:lnTo>
                    <a:pt x="0" y="881"/>
                  </a:lnTo>
                  <a:lnTo>
                    <a:pt x="0" y="0"/>
                  </a:lnTo>
                  <a:close/>
                </a:path>
              </a:pathLst>
            </a:custGeom>
            <a:solidFill>
              <a:srgbClr val="FFFF00"/>
            </a:solidFill>
            <a:ln w="31750">
              <a:solidFill>
                <a:srgbClr val="FF80C0"/>
              </a:solidFill>
              <a:prstDash val="solid"/>
              <a:round/>
              <a:headEnd/>
              <a:tailEnd/>
            </a:ln>
          </p:spPr>
          <p:txBody>
            <a:bodyPr/>
            <a:lstStyle/>
            <a:p>
              <a:endParaRPr lang="pt-BR"/>
            </a:p>
          </p:txBody>
        </p:sp>
        <p:sp>
          <p:nvSpPr>
            <p:cNvPr id="9235" name="Freeform 12"/>
            <p:cNvSpPr>
              <a:spLocks/>
            </p:cNvSpPr>
            <p:nvPr/>
          </p:nvSpPr>
          <p:spPr bwMode="auto">
            <a:xfrm>
              <a:off x="452" y="1857"/>
              <a:ext cx="540" cy="380"/>
            </a:xfrm>
            <a:custGeom>
              <a:avLst/>
              <a:gdLst>
                <a:gd name="T0" fmla="*/ 0 w 1081"/>
                <a:gd name="T1" fmla="*/ 761 h 761"/>
                <a:gd name="T2" fmla="*/ 0 w 1081"/>
                <a:gd name="T3" fmla="*/ 280 h 761"/>
                <a:gd name="T4" fmla="*/ 280 w 1081"/>
                <a:gd name="T5" fmla="*/ 280 h 761"/>
                <a:gd name="T6" fmla="*/ 600 w 1081"/>
                <a:gd name="T7" fmla="*/ 0 h 761"/>
                <a:gd name="T8" fmla="*/ 1081 w 1081"/>
                <a:gd name="T9" fmla="*/ 761 h 761"/>
                <a:gd name="T10" fmla="*/ 20 w 1081"/>
                <a:gd name="T11" fmla="*/ 761 h 761"/>
                <a:gd name="T12" fmla="*/ 0 w 1081"/>
                <a:gd name="T13" fmla="*/ 761 h 761"/>
                <a:gd name="T14" fmla="*/ 0 60000 65536"/>
                <a:gd name="T15" fmla="*/ 0 60000 65536"/>
                <a:gd name="T16" fmla="*/ 0 60000 65536"/>
                <a:gd name="T17" fmla="*/ 0 60000 65536"/>
                <a:gd name="T18" fmla="*/ 0 60000 65536"/>
                <a:gd name="T19" fmla="*/ 0 60000 65536"/>
                <a:gd name="T20" fmla="*/ 0 60000 65536"/>
                <a:gd name="T21" fmla="*/ 0 w 1081"/>
                <a:gd name="T22" fmla="*/ 0 h 761"/>
                <a:gd name="T23" fmla="*/ 1081 w 1081"/>
                <a:gd name="T24" fmla="*/ 761 h 7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81" h="761">
                  <a:moveTo>
                    <a:pt x="0" y="761"/>
                  </a:moveTo>
                  <a:lnTo>
                    <a:pt x="0" y="280"/>
                  </a:lnTo>
                  <a:lnTo>
                    <a:pt x="280" y="280"/>
                  </a:lnTo>
                  <a:lnTo>
                    <a:pt x="600" y="0"/>
                  </a:lnTo>
                  <a:lnTo>
                    <a:pt x="1081" y="761"/>
                  </a:lnTo>
                  <a:lnTo>
                    <a:pt x="20" y="761"/>
                  </a:lnTo>
                  <a:lnTo>
                    <a:pt x="0" y="761"/>
                  </a:lnTo>
                  <a:close/>
                </a:path>
              </a:pathLst>
            </a:custGeom>
            <a:solidFill>
              <a:srgbClr val="4D00FF"/>
            </a:solidFill>
            <a:ln w="9525">
              <a:noFill/>
              <a:round/>
              <a:headEnd/>
              <a:tailEnd/>
            </a:ln>
          </p:spPr>
          <p:txBody>
            <a:bodyPr/>
            <a:lstStyle/>
            <a:p>
              <a:endParaRPr lang="pt-BR"/>
            </a:p>
          </p:txBody>
        </p:sp>
        <p:sp>
          <p:nvSpPr>
            <p:cNvPr id="9236" name="Freeform 13"/>
            <p:cNvSpPr>
              <a:spLocks/>
            </p:cNvSpPr>
            <p:nvPr/>
          </p:nvSpPr>
          <p:spPr bwMode="auto">
            <a:xfrm>
              <a:off x="452" y="1857"/>
              <a:ext cx="540" cy="380"/>
            </a:xfrm>
            <a:custGeom>
              <a:avLst/>
              <a:gdLst>
                <a:gd name="T0" fmla="*/ 0 w 1081"/>
                <a:gd name="T1" fmla="*/ 761 h 761"/>
                <a:gd name="T2" fmla="*/ 0 w 1081"/>
                <a:gd name="T3" fmla="*/ 280 h 761"/>
                <a:gd name="T4" fmla="*/ 280 w 1081"/>
                <a:gd name="T5" fmla="*/ 280 h 761"/>
                <a:gd name="T6" fmla="*/ 600 w 1081"/>
                <a:gd name="T7" fmla="*/ 0 h 761"/>
                <a:gd name="T8" fmla="*/ 1081 w 1081"/>
                <a:gd name="T9" fmla="*/ 761 h 761"/>
                <a:gd name="T10" fmla="*/ 20 w 1081"/>
                <a:gd name="T11" fmla="*/ 761 h 761"/>
                <a:gd name="T12" fmla="*/ 0 60000 65536"/>
                <a:gd name="T13" fmla="*/ 0 60000 65536"/>
                <a:gd name="T14" fmla="*/ 0 60000 65536"/>
                <a:gd name="T15" fmla="*/ 0 60000 65536"/>
                <a:gd name="T16" fmla="*/ 0 60000 65536"/>
                <a:gd name="T17" fmla="*/ 0 60000 65536"/>
                <a:gd name="T18" fmla="*/ 0 w 1081"/>
                <a:gd name="T19" fmla="*/ 0 h 761"/>
                <a:gd name="T20" fmla="*/ 1081 w 1081"/>
                <a:gd name="T21" fmla="*/ 761 h 761"/>
              </a:gdLst>
              <a:ahLst/>
              <a:cxnLst>
                <a:cxn ang="T12">
                  <a:pos x="T0" y="T1"/>
                </a:cxn>
                <a:cxn ang="T13">
                  <a:pos x="T2" y="T3"/>
                </a:cxn>
                <a:cxn ang="T14">
                  <a:pos x="T4" y="T5"/>
                </a:cxn>
                <a:cxn ang="T15">
                  <a:pos x="T6" y="T7"/>
                </a:cxn>
                <a:cxn ang="T16">
                  <a:pos x="T8" y="T9"/>
                </a:cxn>
                <a:cxn ang="T17">
                  <a:pos x="T10" y="T11"/>
                </a:cxn>
              </a:cxnLst>
              <a:rect l="T18" t="T19" r="T20" b="T21"/>
              <a:pathLst>
                <a:path w="1081" h="761">
                  <a:moveTo>
                    <a:pt x="0" y="761"/>
                  </a:moveTo>
                  <a:lnTo>
                    <a:pt x="0" y="280"/>
                  </a:lnTo>
                  <a:lnTo>
                    <a:pt x="280" y="280"/>
                  </a:lnTo>
                  <a:lnTo>
                    <a:pt x="600" y="0"/>
                  </a:lnTo>
                  <a:lnTo>
                    <a:pt x="1081" y="761"/>
                  </a:lnTo>
                  <a:lnTo>
                    <a:pt x="20" y="761"/>
                  </a:lnTo>
                </a:path>
              </a:pathLst>
            </a:custGeom>
            <a:noFill/>
            <a:ln w="31750">
              <a:solidFill>
                <a:srgbClr val="FF80C0"/>
              </a:solidFill>
              <a:prstDash val="solid"/>
              <a:round/>
              <a:headEnd/>
              <a:tailEnd/>
            </a:ln>
          </p:spPr>
          <p:txBody>
            <a:bodyPr/>
            <a:lstStyle/>
            <a:p>
              <a:endParaRPr lang="pt-BR"/>
            </a:p>
          </p:txBody>
        </p:sp>
      </p:grpSp>
      <p:grpSp>
        <p:nvGrpSpPr>
          <p:cNvPr id="9222" name="Group 14"/>
          <p:cNvGrpSpPr>
            <a:grpSpLocks/>
          </p:cNvGrpSpPr>
          <p:nvPr/>
        </p:nvGrpSpPr>
        <p:grpSpPr bwMode="auto">
          <a:xfrm>
            <a:off x="749300" y="4273550"/>
            <a:ext cx="1990725" cy="1287463"/>
            <a:chOff x="472" y="2692"/>
            <a:chExt cx="1254" cy="811"/>
          </a:xfrm>
        </p:grpSpPr>
        <p:sp>
          <p:nvSpPr>
            <p:cNvPr id="9223" name="Rectangle 15"/>
            <p:cNvSpPr>
              <a:spLocks noChangeArrowheads="1"/>
            </p:cNvSpPr>
            <p:nvPr/>
          </p:nvSpPr>
          <p:spPr bwMode="auto">
            <a:xfrm>
              <a:off x="472" y="2692"/>
              <a:ext cx="1249" cy="806"/>
            </a:xfrm>
            <a:prstGeom prst="rect">
              <a:avLst/>
            </a:prstGeom>
            <a:gradFill rotWithShape="0">
              <a:gsLst>
                <a:gs pos="0">
                  <a:srgbClr val="005CBF"/>
                </a:gs>
                <a:gs pos="25000">
                  <a:srgbClr val="0087E6"/>
                </a:gs>
                <a:gs pos="75000">
                  <a:srgbClr val="21D6E0"/>
                </a:gs>
                <a:gs pos="100000">
                  <a:srgbClr val="03D4A8"/>
                </a:gs>
              </a:gsLst>
              <a:lin ang="18900000" scaled="1"/>
            </a:gradFill>
            <a:ln w="31750">
              <a:solidFill>
                <a:srgbClr val="800000"/>
              </a:solidFill>
              <a:miter lim="800000"/>
              <a:headEnd/>
              <a:tailEnd/>
            </a:ln>
          </p:spPr>
          <p:txBody>
            <a:bodyPr/>
            <a:lstStyle/>
            <a:p>
              <a:endParaRPr lang="pt-BR"/>
            </a:p>
          </p:txBody>
        </p:sp>
        <p:sp>
          <p:nvSpPr>
            <p:cNvPr id="9224" name="Rectangle 16"/>
            <p:cNvSpPr>
              <a:spLocks noChangeArrowheads="1"/>
            </p:cNvSpPr>
            <p:nvPr/>
          </p:nvSpPr>
          <p:spPr bwMode="auto">
            <a:xfrm>
              <a:off x="777" y="2697"/>
              <a:ext cx="10" cy="806"/>
            </a:xfrm>
            <a:prstGeom prst="rect">
              <a:avLst/>
            </a:prstGeom>
            <a:gradFill rotWithShape="0">
              <a:gsLst>
                <a:gs pos="0">
                  <a:srgbClr val="005CBF"/>
                </a:gs>
                <a:gs pos="25000">
                  <a:srgbClr val="0087E6"/>
                </a:gs>
                <a:gs pos="75000">
                  <a:srgbClr val="21D6E0"/>
                </a:gs>
                <a:gs pos="100000">
                  <a:srgbClr val="03D4A8"/>
                </a:gs>
              </a:gsLst>
              <a:lin ang="18900000" scaled="1"/>
            </a:gradFill>
            <a:ln w="9525">
              <a:solidFill>
                <a:srgbClr val="800000"/>
              </a:solidFill>
              <a:miter lim="800000"/>
              <a:headEnd/>
              <a:tailEnd/>
            </a:ln>
          </p:spPr>
          <p:txBody>
            <a:bodyPr/>
            <a:lstStyle/>
            <a:p>
              <a:endParaRPr lang="pt-BR"/>
            </a:p>
          </p:txBody>
        </p:sp>
        <p:sp>
          <p:nvSpPr>
            <p:cNvPr id="9225" name="Rectangle 17"/>
            <p:cNvSpPr>
              <a:spLocks noChangeArrowheads="1"/>
            </p:cNvSpPr>
            <p:nvPr/>
          </p:nvSpPr>
          <p:spPr bwMode="auto">
            <a:xfrm>
              <a:off x="1111" y="2697"/>
              <a:ext cx="10" cy="806"/>
            </a:xfrm>
            <a:prstGeom prst="rect">
              <a:avLst/>
            </a:prstGeom>
            <a:gradFill rotWithShape="0">
              <a:gsLst>
                <a:gs pos="0">
                  <a:srgbClr val="005CBF"/>
                </a:gs>
                <a:gs pos="25000">
                  <a:srgbClr val="0087E6"/>
                </a:gs>
                <a:gs pos="75000">
                  <a:srgbClr val="21D6E0"/>
                </a:gs>
                <a:gs pos="100000">
                  <a:srgbClr val="03D4A8"/>
                </a:gs>
              </a:gsLst>
              <a:lin ang="18900000" scaled="1"/>
            </a:gradFill>
            <a:ln w="9525">
              <a:solidFill>
                <a:srgbClr val="800000"/>
              </a:solidFill>
              <a:miter lim="800000"/>
              <a:headEnd/>
              <a:tailEnd/>
            </a:ln>
          </p:spPr>
          <p:txBody>
            <a:bodyPr/>
            <a:lstStyle/>
            <a:p>
              <a:endParaRPr lang="pt-BR"/>
            </a:p>
          </p:txBody>
        </p:sp>
        <p:sp>
          <p:nvSpPr>
            <p:cNvPr id="9226" name="Rectangle 18"/>
            <p:cNvSpPr>
              <a:spLocks noChangeArrowheads="1"/>
            </p:cNvSpPr>
            <p:nvPr/>
          </p:nvSpPr>
          <p:spPr bwMode="auto">
            <a:xfrm>
              <a:off x="1416" y="2697"/>
              <a:ext cx="10" cy="806"/>
            </a:xfrm>
            <a:prstGeom prst="rect">
              <a:avLst/>
            </a:prstGeom>
            <a:gradFill rotWithShape="0">
              <a:gsLst>
                <a:gs pos="0">
                  <a:srgbClr val="005CBF"/>
                </a:gs>
                <a:gs pos="25000">
                  <a:srgbClr val="0087E6"/>
                </a:gs>
                <a:gs pos="75000">
                  <a:srgbClr val="21D6E0"/>
                </a:gs>
                <a:gs pos="100000">
                  <a:srgbClr val="03D4A8"/>
                </a:gs>
              </a:gsLst>
              <a:lin ang="18900000" scaled="1"/>
            </a:gradFill>
            <a:ln w="9525">
              <a:solidFill>
                <a:srgbClr val="800000"/>
              </a:solidFill>
              <a:miter lim="800000"/>
              <a:headEnd/>
              <a:tailEnd/>
            </a:ln>
          </p:spPr>
          <p:txBody>
            <a:bodyPr/>
            <a:lstStyle/>
            <a:p>
              <a:endParaRPr lang="pt-BR"/>
            </a:p>
          </p:txBody>
        </p:sp>
        <p:sp>
          <p:nvSpPr>
            <p:cNvPr id="9227" name="Rectangle 19"/>
            <p:cNvSpPr>
              <a:spLocks noChangeArrowheads="1"/>
            </p:cNvSpPr>
            <p:nvPr/>
          </p:nvSpPr>
          <p:spPr bwMode="auto">
            <a:xfrm>
              <a:off x="487" y="2957"/>
              <a:ext cx="1239" cy="10"/>
            </a:xfrm>
            <a:prstGeom prst="rect">
              <a:avLst/>
            </a:prstGeom>
            <a:gradFill rotWithShape="0">
              <a:gsLst>
                <a:gs pos="0">
                  <a:srgbClr val="005CBF"/>
                </a:gs>
                <a:gs pos="25000">
                  <a:srgbClr val="0087E6"/>
                </a:gs>
                <a:gs pos="75000">
                  <a:srgbClr val="21D6E0"/>
                </a:gs>
                <a:gs pos="100000">
                  <a:srgbClr val="03D4A8"/>
                </a:gs>
              </a:gsLst>
              <a:lin ang="18900000" scaled="1"/>
            </a:gradFill>
            <a:ln w="9525">
              <a:solidFill>
                <a:srgbClr val="800000"/>
              </a:solidFill>
              <a:miter lim="800000"/>
              <a:headEnd/>
              <a:tailEnd/>
            </a:ln>
          </p:spPr>
          <p:txBody>
            <a:bodyPr/>
            <a:lstStyle/>
            <a:p>
              <a:endParaRPr lang="pt-BR"/>
            </a:p>
          </p:txBody>
        </p:sp>
        <p:sp>
          <p:nvSpPr>
            <p:cNvPr id="9228" name="Rectangle 20"/>
            <p:cNvSpPr>
              <a:spLocks noChangeArrowheads="1"/>
            </p:cNvSpPr>
            <p:nvPr/>
          </p:nvSpPr>
          <p:spPr bwMode="auto">
            <a:xfrm>
              <a:off x="477" y="3233"/>
              <a:ext cx="1239" cy="10"/>
            </a:xfrm>
            <a:prstGeom prst="rect">
              <a:avLst/>
            </a:prstGeom>
            <a:gradFill rotWithShape="0">
              <a:gsLst>
                <a:gs pos="0">
                  <a:srgbClr val="005CBF"/>
                </a:gs>
                <a:gs pos="25000">
                  <a:srgbClr val="0087E6"/>
                </a:gs>
                <a:gs pos="75000">
                  <a:srgbClr val="21D6E0"/>
                </a:gs>
                <a:gs pos="100000">
                  <a:srgbClr val="03D4A8"/>
                </a:gs>
              </a:gsLst>
              <a:lin ang="18900000" scaled="1"/>
            </a:gradFill>
            <a:ln w="9525">
              <a:solidFill>
                <a:srgbClr val="800000"/>
              </a:solidFill>
              <a:miter lim="800000"/>
              <a:headEnd/>
              <a:tailEnd/>
            </a:ln>
          </p:spPr>
          <p:txBody>
            <a:bodyPr/>
            <a:lstStyle/>
            <a:p>
              <a:endParaRPr lang="pt-B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447800" y="4724400"/>
            <a:ext cx="6553200" cy="1828800"/>
          </a:xfrm>
          <a:prstGeom prst="rect">
            <a:avLst/>
          </a:prstGeom>
          <a:solidFill>
            <a:schemeClr val="bg1"/>
          </a:solidFill>
          <a:ln w="9525">
            <a:noFill/>
            <a:miter lim="800000"/>
            <a:headEnd/>
            <a:tailEnd/>
          </a:ln>
        </p:spPr>
        <p:txBody>
          <a:bodyPr/>
          <a:lstStyle/>
          <a:p>
            <a:pPr marL="742950" lvl="1" indent="-285750">
              <a:lnSpc>
                <a:spcPct val="90000"/>
              </a:lnSpc>
              <a:spcBef>
                <a:spcPct val="20000"/>
              </a:spcBef>
            </a:pPr>
            <a:r>
              <a:rPr lang="en-US" sz="2000">
                <a:latin typeface="Tahoma" pitchFamily="34" charset="0"/>
              </a:rPr>
              <a:t>Água domina	Maioria		Bordas</a:t>
            </a:r>
          </a:p>
          <a:p>
            <a:pPr marL="742950" lvl="1" indent="-285750">
              <a:lnSpc>
                <a:spcPct val="90000"/>
              </a:lnSpc>
              <a:spcBef>
                <a:spcPct val="20000"/>
              </a:spcBef>
            </a:pPr>
            <a:endParaRPr lang="en-US" sz="2000">
              <a:latin typeface="Tahoma" pitchFamily="34" charset="0"/>
            </a:endParaRPr>
          </a:p>
          <a:p>
            <a:pPr marL="742950" lvl="1" indent="-285750">
              <a:lnSpc>
                <a:spcPct val="90000"/>
              </a:lnSpc>
              <a:spcBef>
                <a:spcPct val="20000"/>
              </a:spcBef>
            </a:pPr>
            <a:r>
              <a:rPr lang="en-US" sz="2000">
                <a:latin typeface="Tahoma" pitchFamily="34" charset="0"/>
              </a:rPr>
              <a:t>   A  A  T		A  T  T		A  B  T</a:t>
            </a:r>
          </a:p>
          <a:p>
            <a:pPr marL="742950" lvl="1" indent="-285750">
              <a:lnSpc>
                <a:spcPct val="90000"/>
              </a:lnSpc>
              <a:spcBef>
                <a:spcPct val="20000"/>
              </a:spcBef>
            </a:pPr>
            <a:r>
              <a:rPr lang="en-US" sz="2000">
                <a:latin typeface="Tahoma" pitchFamily="34" charset="0"/>
              </a:rPr>
              <a:t>   A  A  T		A  A  T		A  B  T</a:t>
            </a:r>
          </a:p>
          <a:p>
            <a:pPr marL="742950" lvl="1" indent="-285750">
              <a:lnSpc>
                <a:spcPct val="90000"/>
              </a:lnSpc>
              <a:spcBef>
                <a:spcPct val="20000"/>
              </a:spcBef>
            </a:pPr>
            <a:r>
              <a:rPr lang="en-US" sz="2000">
                <a:latin typeface="Tahoma" pitchFamily="34" charset="0"/>
              </a:rPr>
              <a:t>   A  A  T		A  T  T		B  B  T</a:t>
            </a:r>
          </a:p>
        </p:txBody>
      </p:sp>
      <p:sp>
        <p:nvSpPr>
          <p:cNvPr id="31747" name="Rectangle 3"/>
          <p:cNvSpPr>
            <a:spLocks noChangeArrowheads="1"/>
          </p:cNvSpPr>
          <p:nvPr/>
        </p:nvSpPr>
        <p:spPr bwMode="auto">
          <a:xfrm>
            <a:off x="609600" y="228600"/>
            <a:ext cx="7772400" cy="762000"/>
          </a:xfrm>
          <a:prstGeom prst="rect">
            <a:avLst/>
          </a:prstGeom>
          <a:noFill/>
          <a:ln w="9525">
            <a:noFill/>
            <a:miter lim="800000"/>
            <a:headEnd/>
            <a:tailEnd/>
          </a:ln>
        </p:spPr>
        <p:txBody>
          <a:bodyPr anchor="ctr"/>
          <a:lstStyle/>
          <a:p>
            <a:r>
              <a:rPr lang="en-US" sz="3200" b="1">
                <a:solidFill>
                  <a:srgbClr val="0033CC"/>
                </a:solidFill>
                <a:latin typeface="Lucida Console" pitchFamily="49" charset="0"/>
              </a:rPr>
              <a:t>Modelo de Dados Matricial...</a:t>
            </a:r>
            <a:endParaRPr lang="en-US" sz="4400">
              <a:solidFill>
                <a:schemeClr val="tx2"/>
              </a:solidFill>
            </a:endParaRPr>
          </a:p>
        </p:txBody>
      </p:sp>
      <p:sp>
        <p:nvSpPr>
          <p:cNvPr id="31748" name="Text Box 16"/>
          <p:cNvSpPr txBox="1">
            <a:spLocks noChangeArrowheads="1"/>
          </p:cNvSpPr>
          <p:nvPr/>
        </p:nvSpPr>
        <p:spPr bwMode="auto">
          <a:xfrm>
            <a:off x="593725" y="947738"/>
            <a:ext cx="6980238" cy="822325"/>
          </a:xfrm>
          <a:prstGeom prst="rect">
            <a:avLst/>
          </a:prstGeom>
          <a:noFill/>
          <a:ln w="9525">
            <a:noFill/>
            <a:miter lim="800000"/>
            <a:headEnd/>
            <a:tailEnd/>
          </a:ln>
        </p:spPr>
        <p:txBody>
          <a:bodyPr wrap="none">
            <a:spAutoFit/>
          </a:bodyPr>
          <a:lstStyle/>
          <a:p>
            <a:r>
              <a:rPr lang="pt-BR">
                <a:latin typeface="Tahoma" pitchFamily="34" charset="0"/>
              </a:rPr>
              <a:t>O problema do pixel misto: células contendo mais </a:t>
            </a:r>
            <a:br>
              <a:rPr lang="pt-BR">
                <a:latin typeface="Tahoma" pitchFamily="34" charset="0"/>
              </a:rPr>
            </a:br>
            <a:r>
              <a:rPr lang="pt-BR">
                <a:latin typeface="Tahoma" pitchFamily="34" charset="0"/>
              </a:rPr>
              <a:t>                                       que uma feição</a:t>
            </a:r>
          </a:p>
        </p:txBody>
      </p:sp>
      <p:pic>
        <p:nvPicPr>
          <p:cNvPr id="31749" name="Picture 17"/>
          <p:cNvPicPr>
            <a:picLocks noChangeAspect="1" noChangeArrowheads="1"/>
          </p:cNvPicPr>
          <p:nvPr/>
        </p:nvPicPr>
        <p:blipFill>
          <a:blip r:embed="rId2" cstate="print"/>
          <a:srcRect/>
          <a:stretch>
            <a:fillRect/>
          </a:stretch>
        </p:blipFill>
        <p:spPr bwMode="auto">
          <a:xfrm>
            <a:off x="1676400" y="2124075"/>
            <a:ext cx="5238750" cy="19907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143000"/>
          </a:xfrm>
        </p:spPr>
        <p:txBody>
          <a:bodyPr/>
          <a:lstStyle/>
          <a:p>
            <a:r>
              <a:rPr lang="en-US" b="1" smtClean="0">
                <a:solidFill>
                  <a:srgbClr val="0033CC"/>
                </a:solidFill>
                <a:latin typeface="Lucida Console" pitchFamily="49" charset="0"/>
              </a:rPr>
              <a:t>Modelo de Dados</a:t>
            </a:r>
            <a:endParaRPr lang="en-US" smtClean="0"/>
          </a:p>
        </p:txBody>
      </p:sp>
      <p:sp>
        <p:nvSpPr>
          <p:cNvPr id="10243" name="Rectangle 3"/>
          <p:cNvSpPr>
            <a:spLocks noGrp="1" noChangeArrowheads="1"/>
          </p:cNvSpPr>
          <p:nvPr>
            <p:ph type="body" idx="1"/>
          </p:nvPr>
        </p:nvSpPr>
        <p:spPr>
          <a:xfrm>
            <a:off x="228600" y="1752600"/>
            <a:ext cx="8686800" cy="4724400"/>
          </a:xfrm>
        </p:spPr>
        <p:txBody>
          <a:bodyPr/>
          <a:lstStyle/>
          <a:p>
            <a:r>
              <a:rPr lang="en-US" sz="3000" smtClean="0"/>
              <a:t>“sistema formal no qual um conjunto de objetos precisamente definidos pode ser manipulado em acordo com um conjunto de regras bem definidas, independentemente do significado ou da interpretação real dos objetos ou das regras”</a:t>
            </a:r>
            <a:br>
              <a:rPr lang="en-US" sz="3000" smtClean="0"/>
            </a:br>
            <a:r>
              <a:rPr lang="en-US" smtClean="0"/>
              <a:t> </a:t>
            </a:r>
            <a:r>
              <a:rPr lang="en-US" sz="2200" i="1" smtClean="0">
                <a:solidFill>
                  <a:srgbClr val="339933"/>
                </a:solidFill>
              </a:rPr>
              <a:t>Arc/INFO - The World’s GIS</a:t>
            </a:r>
          </a:p>
          <a:p>
            <a:r>
              <a:rPr lang="en-US" sz="3000" smtClean="0"/>
              <a:t>conjunto de regras usado para converter dados geográficos reais em objetos discretos (células, pontos, linhas, áreas).</a:t>
            </a: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1143000"/>
          </a:xfrm>
        </p:spPr>
        <p:txBody>
          <a:bodyPr/>
          <a:lstStyle/>
          <a:p>
            <a:r>
              <a:rPr lang="en-US" b="1" smtClean="0">
                <a:solidFill>
                  <a:srgbClr val="0033CC"/>
                </a:solidFill>
                <a:latin typeface="Lucida Console" pitchFamily="49" charset="0"/>
              </a:rPr>
              <a:t>Modelo de Dados</a:t>
            </a:r>
            <a:endParaRPr lang="en-US" smtClean="0"/>
          </a:p>
        </p:txBody>
      </p:sp>
      <p:sp>
        <p:nvSpPr>
          <p:cNvPr id="11267" name="Rectangle 3"/>
          <p:cNvSpPr>
            <a:spLocks noGrp="1" noChangeArrowheads="1"/>
          </p:cNvSpPr>
          <p:nvPr>
            <p:ph type="body" idx="1"/>
          </p:nvPr>
        </p:nvSpPr>
        <p:spPr>
          <a:xfrm>
            <a:off x="228600" y="1600200"/>
            <a:ext cx="8458200" cy="4495800"/>
          </a:xfrm>
        </p:spPr>
        <p:txBody>
          <a:bodyPr/>
          <a:lstStyle/>
          <a:p>
            <a:r>
              <a:rPr lang="en-US" sz="3000" smtClean="0"/>
              <a:t>Vetorial</a:t>
            </a:r>
          </a:p>
          <a:p>
            <a:pPr lvl="1"/>
            <a:r>
              <a:rPr lang="en-US" smtClean="0"/>
              <a:t>usa segmentos de retas e pontos para identificar locais;</a:t>
            </a:r>
          </a:p>
          <a:p>
            <a:pPr lvl="1"/>
            <a:r>
              <a:rPr lang="en-US" smtClean="0"/>
              <a:t>objetos discretos do tipo </a:t>
            </a:r>
            <a:r>
              <a:rPr lang="en-US" i="1" smtClean="0"/>
              <a:t>linha</a:t>
            </a:r>
            <a:r>
              <a:rPr lang="en-US" smtClean="0"/>
              <a:t> e </a:t>
            </a:r>
            <a:r>
              <a:rPr lang="en-US" i="1" smtClean="0"/>
              <a:t>área</a:t>
            </a:r>
            <a:r>
              <a:rPr lang="en-US" smtClean="0"/>
              <a:t> (limites, rios, ruas) são formados conectando-se segmentos de retas;</a:t>
            </a:r>
          </a:p>
          <a:p>
            <a:pPr lvl="1"/>
            <a:r>
              <a:rPr lang="en-US" smtClean="0"/>
              <a:t>objetos vetoriais não preenchem, necessariamente, todo o espaço;</a:t>
            </a:r>
          </a:p>
          <a:p>
            <a:pPr lvl="1"/>
            <a:r>
              <a:rPr lang="en-US" smtClean="0"/>
              <a:t>nem todas as localizações precisam ser referenciadas no modelo.</a:t>
            </a:r>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title"/>
          </p:nvPr>
        </p:nvSpPr>
        <p:spPr>
          <a:xfrm>
            <a:off x="457200" y="304800"/>
            <a:ext cx="8382000" cy="1143000"/>
          </a:xfrm>
          <a:noFill/>
        </p:spPr>
        <p:txBody>
          <a:bodyPr lIns="92075" tIns="46038" rIns="92075" bIns="46038"/>
          <a:lstStyle/>
          <a:p>
            <a:r>
              <a:rPr lang="en-US" smtClean="0"/>
              <a:t>Feições Espaciais: </a:t>
            </a:r>
            <a:r>
              <a:rPr lang="en-US" smtClean="0">
                <a:solidFill>
                  <a:srgbClr val="FF3300"/>
                </a:solidFill>
              </a:rPr>
              <a:t>Formato vetorial</a:t>
            </a:r>
            <a:endParaRPr lang="en-US" smtClean="0"/>
          </a:p>
        </p:txBody>
      </p:sp>
      <p:sp>
        <p:nvSpPr>
          <p:cNvPr id="41990" name="Rectangle 6"/>
          <p:cNvSpPr>
            <a:spLocks noChangeArrowheads="1"/>
          </p:cNvSpPr>
          <p:nvPr/>
        </p:nvSpPr>
        <p:spPr bwMode="auto">
          <a:xfrm>
            <a:off x="898525" y="2479675"/>
            <a:ext cx="4725988" cy="822325"/>
          </a:xfrm>
          <a:prstGeom prst="rect">
            <a:avLst/>
          </a:prstGeom>
          <a:noFill/>
          <a:ln w="9525">
            <a:noFill/>
            <a:miter lim="800000"/>
            <a:headEnd/>
            <a:tailEnd/>
          </a:ln>
          <a:effectLst/>
        </p:spPr>
        <p:txBody>
          <a:bodyPr wrap="none" lIns="92075" tIns="46038" rIns="92075" bIns="46038">
            <a:spAutoFit/>
          </a:bodyPr>
          <a:lstStyle/>
          <a:p>
            <a:pPr>
              <a:defRPr/>
            </a:pPr>
            <a:r>
              <a:rPr lang="en-US" i="1">
                <a:solidFill>
                  <a:schemeClr val="accent2"/>
                </a:solidFill>
                <a:effectLst>
                  <a:outerShdw blurRad="38100" dist="38100" dir="2700000" algn="tl">
                    <a:srgbClr val="C0C0C0"/>
                  </a:outerShdw>
                </a:effectLst>
              </a:rPr>
              <a:t>Ponto</a:t>
            </a:r>
            <a:r>
              <a:rPr lang="en-US"/>
              <a:t> - um par de coordenadas  x e y</a:t>
            </a:r>
          </a:p>
          <a:p>
            <a:pPr>
              <a:defRPr/>
            </a:pPr>
            <a:endParaRPr lang="en-US"/>
          </a:p>
        </p:txBody>
      </p:sp>
      <p:grpSp>
        <p:nvGrpSpPr>
          <p:cNvPr id="12292" name="Group 26"/>
          <p:cNvGrpSpPr>
            <a:grpSpLocks/>
          </p:cNvGrpSpPr>
          <p:nvPr/>
        </p:nvGrpSpPr>
        <p:grpSpPr bwMode="auto">
          <a:xfrm>
            <a:off x="6697663" y="2276475"/>
            <a:ext cx="998537" cy="490538"/>
            <a:chOff x="4009" y="1434"/>
            <a:chExt cx="629" cy="309"/>
          </a:xfrm>
        </p:grpSpPr>
        <p:sp>
          <p:nvSpPr>
            <p:cNvPr id="12313" name="Oval 7"/>
            <p:cNvSpPr>
              <a:spLocks noChangeArrowheads="1"/>
            </p:cNvSpPr>
            <p:nvPr/>
          </p:nvSpPr>
          <p:spPr bwMode="auto">
            <a:xfrm>
              <a:off x="4009" y="1697"/>
              <a:ext cx="46" cy="46"/>
            </a:xfrm>
            <a:prstGeom prst="ellipse">
              <a:avLst/>
            </a:prstGeom>
            <a:solidFill>
              <a:schemeClr val="accent1"/>
            </a:solidFill>
            <a:ln w="12700">
              <a:solidFill>
                <a:schemeClr val="tx1"/>
              </a:solidFill>
              <a:round/>
              <a:headEnd/>
              <a:tailEnd/>
            </a:ln>
          </p:spPr>
          <p:txBody>
            <a:bodyPr wrap="none" anchor="ctr"/>
            <a:lstStyle/>
            <a:p>
              <a:endParaRPr lang="pt-BR"/>
            </a:p>
          </p:txBody>
        </p:sp>
        <p:sp>
          <p:nvSpPr>
            <p:cNvPr id="12314" name="Rectangle 8"/>
            <p:cNvSpPr>
              <a:spLocks noChangeArrowheads="1"/>
            </p:cNvSpPr>
            <p:nvPr/>
          </p:nvSpPr>
          <p:spPr bwMode="auto">
            <a:xfrm>
              <a:off x="4026" y="1434"/>
              <a:ext cx="612" cy="288"/>
            </a:xfrm>
            <a:prstGeom prst="rect">
              <a:avLst/>
            </a:prstGeom>
            <a:noFill/>
            <a:ln w="9525">
              <a:noFill/>
              <a:miter lim="800000"/>
              <a:headEnd/>
              <a:tailEnd/>
            </a:ln>
          </p:spPr>
          <p:txBody>
            <a:bodyPr wrap="none" lIns="92075" tIns="46038" rIns="92075" bIns="46038">
              <a:spAutoFit/>
            </a:bodyPr>
            <a:lstStyle/>
            <a:p>
              <a:r>
                <a:rPr lang="en-US"/>
                <a:t>(x</a:t>
              </a:r>
              <a:r>
                <a:rPr lang="en-US" baseline="-25000"/>
                <a:t>1</a:t>
              </a:r>
              <a:r>
                <a:rPr lang="en-US"/>
                <a:t>,y</a:t>
              </a:r>
              <a:r>
                <a:rPr lang="en-US" baseline="-25000"/>
                <a:t>1</a:t>
              </a:r>
              <a:r>
                <a:rPr lang="en-US"/>
                <a:t>)</a:t>
              </a:r>
            </a:p>
          </p:txBody>
        </p:sp>
      </p:grpSp>
      <p:sp>
        <p:nvSpPr>
          <p:cNvPr id="41993" name="Rectangle 9"/>
          <p:cNvSpPr>
            <a:spLocks noChangeArrowheads="1"/>
          </p:cNvSpPr>
          <p:nvPr/>
        </p:nvSpPr>
        <p:spPr bwMode="auto">
          <a:xfrm>
            <a:off x="898525" y="3649663"/>
            <a:ext cx="4664075" cy="822325"/>
          </a:xfrm>
          <a:prstGeom prst="rect">
            <a:avLst/>
          </a:prstGeom>
          <a:noFill/>
          <a:ln w="9525">
            <a:noFill/>
            <a:miter lim="800000"/>
            <a:headEnd/>
            <a:tailEnd/>
          </a:ln>
          <a:effectLst/>
        </p:spPr>
        <p:txBody>
          <a:bodyPr lIns="92075" tIns="46038" rIns="92075" bIns="46038">
            <a:spAutoFit/>
          </a:bodyPr>
          <a:lstStyle/>
          <a:p>
            <a:pPr>
              <a:defRPr/>
            </a:pPr>
            <a:r>
              <a:rPr lang="en-US" i="1">
                <a:solidFill>
                  <a:schemeClr val="accent2"/>
                </a:solidFill>
                <a:effectLst>
                  <a:outerShdw blurRad="38100" dist="38100" dir="2700000" algn="tl">
                    <a:srgbClr val="C0C0C0"/>
                  </a:outerShdw>
                </a:effectLst>
              </a:rPr>
              <a:t>Linha</a:t>
            </a:r>
            <a:r>
              <a:rPr lang="en-US"/>
              <a:t> - uma seqüência de pontos            conectados por segmentos de retas</a:t>
            </a:r>
          </a:p>
        </p:txBody>
      </p:sp>
      <p:sp>
        <p:nvSpPr>
          <p:cNvPr id="41999" name="Rectangle 15"/>
          <p:cNvSpPr>
            <a:spLocks noChangeArrowheads="1"/>
          </p:cNvSpPr>
          <p:nvPr/>
        </p:nvSpPr>
        <p:spPr bwMode="auto">
          <a:xfrm>
            <a:off x="949325" y="5159375"/>
            <a:ext cx="5291138" cy="457200"/>
          </a:xfrm>
          <a:prstGeom prst="rect">
            <a:avLst/>
          </a:prstGeom>
          <a:noFill/>
          <a:ln w="9525">
            <a:noFill/>
            <a:miter lim="800000"/>
            <a:headEnd/>
            <a:tailEnd/>
          </a:ln>
          <a:effectLst/>
        </p:spPr>
        <p:txBody>
          <a:bodyPr wrap="none" lIns="92075" tIns="46038" rIns="92075" bIns="46038">
            <a:spAutoFit/>
          </a:bodyPr>
          <a:lstStyle/>
          <a:p>
            <a:pPr>
              <a:defRPr/>
            </a:pPr>
            <a:r>
              <a:rPr lang="en-US" i="1">
                <a:solidFill>
                  <a:schemeClr val="accent2"/>
                </a:solidFill>
                <a:effectLst>
                  <a:outerShdw blurRad="38100" dist="38100" dir="2700000" algn="tl">
                    <a:srgbClr val="C0C0C0"/>
                  </a:outerShdw>
                </a:effectLst>
              </a:rPr>
              <a:t>Polígono</a:t>
            </a:r>
            <a:r>
              <a:rPr lang="en-US"/>
              <a:t> - um conjunto fechado de linhas</a:t>
            </a:r>
          </a:p>
        </p:txBody>
      </p:sp>
      <p:grpSp>
        <p:nvGrpSpPr>
          <p:cNvPr id="12295" name="Group 24"/>
          <p:cNvGrpSpPr>
            <a:grpSpLocks/>
          </p:cNvGrpSpPr>
          <p:nvPr/>
        </p:nvGrpSpPr>
        <p:grpSpPr bwMode="auto">
          <a:xfrm>
            <a:off x="6450013" y="5029200"/>
            <a:ext cx="1550987" cy="841375"/>
            <a:chOff x="4063" y="3168"/>
            <a:chExt cx="977" cy="530"/>
          </a:xfrm>
        </p:grpSpPr>
        <p:sp>
          <p:nvSpPr>
            <p:cNvPr id="12308" name="Line 16"/>
            <p:cNvSpPr>
              <a:spLocks noChangeShapeType="1"/>
            </p:cNvSpPr>
            <p:nvPr/>
          </p:nvSpPr>
          <p:spPr bwMode="auto">
            <a:xfrm>
              <a:off x="4063" y="3171"/>
              <a:ext cx="0" cy="527"/>
            </a:xfrm>
            <a:prstGeom prst="line">
              <a:avLst/>
            </a:prstGeom>
            <a:noFill/>
            <a:ln w="12700">
              <a:solidFill>
                <a:schemeClr val="tx2"/>
              </a:solidFill>
              <a:round/>
              <a:headEnd type="none" w="sm" len="sm"/>
              <a:tailEnd type="none" w="sm" len="sm"/>
            </a:ln>
          </p:spPr>
          <p:txBody>
            <a:bodyPr wrap="none" anchor="ctr"/>
            <a:lstStyle/>
            <a:p>
              <a:endParaRPr lang="pt-BR"/>
            </a:p>
          </p:txBody>
        </p:sp>
        <p:sp>
          <p:nvSpPr>
            <p:cNvPr id="12309" name="Line 17"/>
            <p:cNvSpPr>
              <a:spLocks noChangeShapeType="1"/>
            </p:cNvSpPr>
            <p:nvPr/>
          </p:nvSpPr>
          <p:spPr bwMode="auto">
            <a:xfrm>
              <a:off x="4064" y="3698"/>
              <a:ext cx="519" cy="0"/>
            </a:xfrm>
            <a:prstGeom prst="line">
              <a:avLst/>
            </a:prstGeom>
            <a:noFill/>
            <a:ln w="12700">
              <a:solidFill>
                <a:schemeClr val="tx2"/>
              </a:solidFill>
              <a:round/>
              <a:headEnd type="none" w="sm" len="sm"/>
              <a:tailEnd type="triangle" w="med" len="med"/>
            </a:ln>
          </p:spPr>
          <p:txBody>
            <a:bodyPr wrap="none" anchor="ctr"/>
            <a:lstStyle/>
            <a:p>
              <a:endParaRPr lang="pt-BR"/>
            </a:p>
          </p:txBody>
        </p:sp>
        <p:sp>
          <p:nvSpPr>
            <p:cNvPr id="12310" name="Line 18"/>
            <p:cNvSpPr>
              <a:spLocks noChangeShapeType="1"/>
            </p:cNvSpPr>
            <p:nvPr/>
          </p:nvSpPr>
          <p:spPr bwMode="auto">
            <a:xfrm>
              <a:off x="4064" y="3170"/>
              <a:ext cx="503" cy="0"/>
            </a:xfrm>
            <a:prstGeom prst="line">
              <a:avLst/>
            </a:prstGeom>
            <a:noFill/>
            <a:ln w="12700">
              <a:solidFill>
                <a:srgbClr val="008000"/>
              </a:solidFill>
              <a:round/>
              <a:headEnd type="none" w="sm" len="sm"/>
              <a:tailEnd type="none" w="sm" len="sm"/>
            </a:ln>
          </p:spPr>
          <p:txBody>
            <a:bodyPr wrap="none" anchor="ctr"/>
            <a:lstStyle/>
            <a:p>
              <a:endParaRPr lang="pt-BR"/>
            </a:p>
          </p:txBody>
        </p:sp>
        <p:sp>
          <p:nvSpPr>
            <p:cNvPr id="12311" name="Line 19"/>
            <p:cNvSpPr>
              <a:spLocks noChangeShapeType="1"/>
            </p:cNvSpPr>
            <p:nvPr/>
          </p:nvSpPr>
          <p:spPr bwMode="auto">
            <a:xfrm>
              <a:off x="4569" y="3168"/>
              <a:ext cx="471" cy="247"/>
            </a:xfrm>
            <a:prstGeom prst="line">
              <a:avLst/>
            </a:prstGeom>
            <a:noFill/>
            <a:ln w="12700">
              <a:solidFill>
                <a:srgbClr val="008000"/>
              </a:solidFill>
              <a:round/>
              <a:headEnd type="none" w="sm" len="sm"/>
              <a:tailEnd type="triangle" w="med" len="med"/>
            </a:ln>
          </p:spPr>
          <p:txBody>
            <a:bodyPr wrap="none" anchor="ctr"/>
            <a:lstStyle/>
            <a:p>
              <a:endParaRPr lang="pt-BR"/>
            </a:p>
          </p:txBody>
        </p:sp>
        <p:sp>
          <p:nvSpPr>
            <p:cNvPr id="12312" name="Line 20"/>
            <p:cNvSpPr>
              <a:spLocks noChangeShapeType="1"/>
            </p:cNvSpPr>
            <p:nvPr/>
          </p:nvSpPr>
          <p:spPr bwMode="auto">
            <a:xfrm flipV="1">
              <a:off x="4573" y="3417"/>
              <a:ext cx="455" cy="279"/>
            </a:xfrm>
            <a:prstGeom prst="line">
              <a:avLst/>
            </a:prstGeom>
            <a:noFill/>
            <a:ln w="12700">
              <a:solidFill>
                <a:schemeClr val="accent2"/>
              </a:solidFill>
              <a:round/>
              <a:headEnd type="triangle" w="med" len="med"/>
              <a:tailEnd type="none" w="sm" len="sm"/>
            </a:ln>
          </p:spPr>
          <p:txBody>
            <a:bodyPr wrap="none" anchor="ctr"/>
            <a:lstStyle/>
            <a:p>
              <a:endParaRPr lang="pt-BR"/>
            </a:p>
          </p:txBody>
        </p:sp>
      </p:grpSp>
      <p:grpSp>
        <p:nvGrpSpPr>
          <p:cNvPr id="12296" name="Group 25"/>
          <p:cNvGrpSpPr>
            <a:grpSpLocks/>
          </p:cNvGrpSpPr>
          <p:nvPr/>
        </p:nvGrpSpPr>
        <p:grpSpPr bwMode="auto">
          <a:xfrm>
            <a:off x="6021388" y="3276600"/>
            <a:ext cx="2208212" cy="1257300"/>
            <a:chOff x="3374" y="2191"/>
            <a:chExt cx="1391" cy="792"/>
          </a:xfrm>
        </p:grpSpPr>
        <p:sp>
          <p:nvSpPr>
            <p:cNvPr id="12298" name="Line 2"/>
            <p:cNvSpPr>
              <a:spLocks noChangeShapeType="1"/>
            </p:cNvSpPr>
            <p:nvPr/>
          </p:nvSpPr>
          <p:spPr bwMode="auto">
            <a:xfrm flipV="1">
              <a:off x="4393" y="2481"/>
              <a:ext cx="351" cy="239"/>
            </a:xfrm>
            <a:prstGeom prst="line">
              <a:avLst/>
            </a:prstGeom>
            <a:noFill/>
            <a:ln w="12700">
              <a:solidFill>
                <a:schemeClr val="tx1"/>
              </a:solidFill>
              <a:round/>
              <a:headEnd type="none" w="sm" len="sm"/>
              <a:tailEnd type="triangle" w="med" len="med"/>
            </a:ln>
          </p:spPr>
          <p:txBody>
            <a:bodyPr wrap="none" anchor="ctr"/>
            <a:lstStyle/>
            <a:p>
              <a:endParaRPr lang="pt-BR"/>
            </a:p>
          </p:txBody>
        </p:sp>
        <p:sp>
          <p:nvSpPr>
            <p:cNvPr id="12299" name="Line 3"/>
            <p:cNvSpPr>
              <a:spLocks noChangeShapeType="1"/>
            </p:cNvSpPr>
            <p:nvPr/>
          </p:nvSpPr>
          <p:spPr bwMode="auto">
            <a:xfrm>
              <a:off x="4065" y="2497"/>
              <a:ext cx="327" cy="223"/>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2300" name="Line 4"/>
            <p:cNvSpPr>
              <a:spLocks noChangeShapeType="1"/>
            </p:cNvSpPr>
            <p:nvPr/>
          </p:nvSpPr>
          <p:spPr bwMode="auto">
            <a:xfrm flipV="1">
              <a:off x="3585" y="2489"/>
              <a:ext cx="487" cy="231"/>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2301" name="Oval 10"/>
            <p:cNvSpPr>
              <a:spLocks noChangeArrowheads="1"/>
            </p:cNvSpPr>
            <p:nvPr/>
          </p:nvSpPr>
          <p:spPr bwMode="auto">
            <a:xfrm>
              <a:off x="4369" y="2699"/>
              <a:ext cx="46" cy="46"/>
            </a:xfrm>
            <a:prstGeom prst="ellipse">
              <a:avLst/>
            </a:prstGeom>
            <a:solidFill>
              <a:schemeClr val="accent1"/>
            </a:solidFill>
            <a:ln w="12700">
              <a:solidFill>
                <a:schemeClr val="tx1"/>
              </a:solidFill>
              <a:round/>
              <a:headEnd/>
              <a:tailEnd/>
            </a:ln>
          </p:spPr>
          <p:txBody>
            <a:bodyPr wrap="none" anchor="ctr"/>
            <a:lstStyle/>
            <a:p>
              <a:endParaRPr lang="pt-BR"/>
            </a:p>
          </p:txBody>
        </p:sp>
        <p:sp>
          <p:nvSpPr>
            <p:cNvPr id="12302" name="Oval 11"/>
            <p:cNvSpPr>
              <a:spLocks noChangeArrowheads="1"/>
            </p:cNvSpPr>
            <p:nvPr/>
          </p:nvSpPr>
          <p:spPr bwMode="auto">
            <a:xfrm>
              <a:off x="4049" y="2475"/>
              <a:ext cx="46" cy="46"/>
            </a:xfrm>
            <a:prstGeom prst="ellipse">
              <a:avLst/>
            </a:prstGeom>
            <a:solidFill>
              <a:schemeClr val="accent1"/>
            </a:solidFill>
            <a:ln w="12700">
              <a:solidFill>
                <a:schemeClr val="tx1"/>
              </a:solidFill>
              <a:round/>
              <a:headEnd/>
              <a:tailEnd/>
            </a:ln>
          </p:spPr>
          <p:txBody>
            <a:bodyPr wrap="none" anchor="ctr"/>
            <a:lstStyle/>
            <a:p>
              <a:endParaRPr lang="pt-BR"/>
            </a:p>
          </p:txBody>
        </p:sp>
        <p:sp>
          <p:nvSpPr>
            <p:cNvPr id="12303" name="Oval 12"/>
            <p:cNvSpPr>
              <a:spLocks noChangeArrowheads="1"/>
            </p:cNvSpPr>
            <p:nvPr/>
          </p:nvSpPr>
          <p:spPr bwMode="auto">
            <a:xfrm>
              <a:off x="3569" y="2697"/>
              <a:ext cx="46" cy="46"/>
            </a:xfrm>
            <a:prstGeom prst="ellipse">
              <a:avLst/>
            </a:prstGeom>
            <a:solidFill>
              <a:schemeClr val="accent2"/>
            </a:solidFill>
            <a:ln w="12700">
              <a:solidFill>
                <a:schemeClr val="tx1"/>
              </a:solidFill>
              <a:round/>
              <a:headEnd/>
              <a:tailEnd/>
            </a:ln>
          </p:spPr>
          <p:txBody>
            <a:bodyPr wrap="none" anchor="ctr"/>
            <a:lstStyle/>
            <a:p>
              <a:endParaRPr lang="pt-BR"/>
            </a:p>
          </p:txBody>
        </p:sp>
        <p:sp>
          <p:nvSpPr>
            <p:cNvPr id="12304" name="Oval 13"/>
            <p:cNvSpPr>
              <a:spLocks noChangeArrowheads="1"/>
            </p:cNvSpPr>
            <p:nvPr/>
          </p:nvSpPr>
          <p:spPr bwMode="auto">
            <a:xfrm>
              <a:off x="4719" y="2459"/>
              <a:ext cx="46" cy="46"/>
            </a:xfrm>
            <a:prstGeom prst="ellipse">
              <a:avLst/>
            </a:prstGeom>
            <a:solidFill>
              <a:schemeClr val="accent2"/>
            </a:solidFill>
            <a:ln w="12700">
              <a:solidFill>
                <a:schemeClr val="tx1"/>
              </a:solidFill>
              <a:round/>
              <a:headEnd/>
              <a:tailEnd/>
            </a:ln>
          </p:spPr>
          <p:txBody>
            <a:bodyPr wrap="none" anchor="ctr"/>
            <a:lstStyle/>
            <a:p>
              <a:endParaRPr lang="pt-BR"/>
            </a:p>
          </p:txBody>
        </p:sp>
        <p:sp>
          <p:nvSpPr>
            <p:cNvPr id="12305" name="Line 14"/>
            <p:cNvSpPr>
              <a:spLocks noChangeShapeType="1"/>
            </p:cNvSpPr>
            <p:nvPr/>
          </p:nvSpPr>
          <p:spPr bwMode="auto">
            <a:xfrm>
              <a:off x="3600" y="2762"/>
              <a:ext cx="0" cy="0"/>
            </a:xfrm>
            <a:prstGeom prst="line">
              <a:avLst/>
            </a:prstGeom>
            <a:noFill/>
            <a:ln w="12700">
              <a:solidFill>
                <a:schemeClr val="tx1"/>
              </a:solidFill>
              <a:round/>
              <a:headEnd type="none" w="sm" len="sm"/>
              <a:tailEnd type="none" w="sm" len="sm"/>
            </a:ln>
          </p:spPr>
          <p:txBody>
            <a:bodyPr wrap="none" anchor="ctr"/>
            <a:lstStyle/>
            <a:p>
              <a:endParaRPr lang="pt-BR"/>
            </a:p>
          </p:txBody>
        </p:sp>
        <p:sp>
          <p:nvSpPr>
            <p:cNvPr id="12306" name="Text Box 21"/>
            <p:cNvSpPr txBox="1">
              <a:spLocks noChangeArrowheads="1"/>
            </p:cNvSpPr>
            <p:nvPr/>
          </p:nvSpPr>
          <p:spPr bwMode="auto">
            <a:xfrm>
              <a:off x="3374" y="2695"/>
              <a:ext cx="351" cy="288"/>
            </a:xfrm>
            <a:prstGeom prst="rect">
              <a:avLst/>
            </a:prstGeom>
            <a:noFill/>
            <a:ln w="12700">
              <a:noFill/>
              <a:miter lim="800000"/>
              <a:headEnd type="none" w="sm" len="sm"/>
              <a:tailEnd type="none" w="sm" len="sm"/>
            </a:ln>
          </p:spPr>
          <p:txBody>
            <a:bodyPr wrap="none">
              <a:spAutoFit/>
            </a:bodyPr>
            <a:lstStyle/>
            <a:p>
              <a:pPr eaLnBrk="1" hangingPunct="1"/>
              <a:r>
                <a:rPr lang="en-US"/>
                <a:t>Nó</a:t>
              </a:r>
            </a:p>
          </p:txBody>
        </p:sp>
        <p:sp>
          <p:nvSpPr>
            <p:cNvPr id="12307" name="Text Box 22"/>
            <p:cNvSpPr txBox="1">
              <a:spLocks noChangeArrowheads="1"/>
            </p:cNvSpPr>
            <p:nvPr/>
          </p:nvSpPr>
          <p:spPr bwMode="auto">
            <a:xfrm>
              <a:off x="3854" y="2191"/>
              <a:ext cx="637" cy="288"/>
            </a:xfrm>
            <a:prstGeom prst="rect">
              <a:avLst/>
            </a:prstGeom>
            <a:noFill/>
            <a:ln w="12700">
              <a:noFill/>
              <a:miter lim="800000"/>
              <a:headEnd type="none" w="sm" len="sm"/>
              <a:tailEnd type="none" w="sm" len="sm"/>
            </a:ln>
          </p:spPr>
          <p:txBody>
            <a:bodyPr wrap="none">
              <a:spAutoFit/>
            </a:bodyPr>
            <a:lstStyle/>
            <a:p>
              <a:pPr eaLnBrk="1" hangingPunct="1"/>
              <a:r>
                <a:rPr lang="en-US"/>
                <a:t>vértice</a:t>
              </a:r>
            </a:p>
          </p:txBody>
        </p:sp>
      </p:grpSp>
      <p:sp>
        <p:nvSpPr>
          <p:cNvPr id="12297" name="Text Box 23"/>
          <p:cNvSpPr txBox="1">
            <a:spLocks noChangeArrowheads="1"/>
          </p:cNvSpPr>
          <p:nvPr/>
        </p:nvSpPr>
        <p:spPr bwMode="auto">
          <a:xfrm>
            <a:off x="838200" y="1524000"/>
            <a:ext cx="7000875" cy="457200"/>
          </a:xfrm>
          <a:prstGeom prst="rect">
            <a:avLst/>
          </a:prstGeom>
          <a:noFill/>
          <a:ln w="12700">
            <a:noFill/>
            <a:miter lim="800000"/>
            <a:headEnd type="none" w="sm" len="sm"/>
            <a:tailEnd type="none" w="sm" len="sm"/>
          </a:ln>
        </p:spPr>
        <p:txBody>
          <a:bodyPr wrap="none">
            <a:spAutoFit/>
          </a:bodyPr>
          <a:lstStyle/>
          <a:p>
            <a:pPr eaLnBrk="1" hangingPunct="1"/>
            <a:r>
              <a:rPr lang="en-US">
                <a:latin typeface="Tahoma" pitchFamily="34" charset="0"/>
              </a:rPr>
              <a:t>Feições </a:t>
            </a:r>
            <a:r>
              <a:rPr lang="en-US">
                <a:solidFill>
                  <a:schemeClr val="accent2"/>
                </a:solidFill>
                <a:latin typeface="Tahoma" pitchFamily="34" charset="0"/>
              </a:rPr>
              <a:t>vetoriais</a:t>
            </a:r>
            <a:r>
              <a:rPr lang="en-US">
                <a:latin typeface="Tahoma" pitchFamily="34" charset="0"/>
              </a:rPr>
              <a:t> são definidas espacialmente por: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381000"/>
            <a:ext cx="7772400" cy="838200"/>
          </a:xfrm>
        </p:spPr>
        <p:txBody>
          <a:bodyPr/>
          <a:lstStyle/>
          <a:p>
            <a:r>
              <a:rPr lang="en-US" b="1" smtClean="0">
                <a:solidFill>
                  <a:srgbClr val="0033CC"/>
                </a:solidFill>
                <a:latin typeface="Lucida Console" pitchFamily="49" charset="0"/>
              </a:rPr>
              <a:t>Feições espaciais...</a:t>
            </a:r>
            <a:endParaRPr lang="en-US" smtClean="0"/>
          </a:p>
        </p:txBody>
      </p:sp>
      <p:sp>
        <p:nvSpPr>
          <p:cNvPr id="13315" name="Text Box 3"/>
          <p:cNvSpPr txBox="1">
            <a:spLocks noChangeArrowheads="1"/>
          </p:cNvSpPr>
          <p:nvPr/>
        </p:nvSpPr>
        <p:spPr bwMode="auto">
          <a:xfrm>
            <a:off x="669925" y="1789113"/>
            <a:ext cx="1047750" cy="457200"/>
          </a:xfrm>
          <a:prstGeom prst="rect">
            <a:avLst/>
          </a:prstGeom>
          <a:noFill/>
          <a:ln w="9525">
            <a:noFill/>
            <a:miter lim="800000"/>
            <a:headEnd/>
            <a:tailEnd/>
          </a:ln>
        </p:spPr>
        <p:txBody>
          <a:bodyPr wrap="none">
            <a:spAutoFit/>
          </a:bodyPr>
          <a:lstStyle/>
          <a:p>
            <a:r>
              <a:rPr lang="en-US">
                <a:latin typeface="Arial Rounded MT Bold" pitchFamily="34" charset="0"/>
              </a:rPr>
              <a:t>Ponto</a:t>
            </a:r>
          </a:p>
        </p:txBody>
      </p:sp>
      <p:sp>
        <p:nvSpPr>
          <p:cNvPr id="13316" name="AutoShape 4"/>
          <p:cNvSpPr>
            <a:spLocks noChangeArrowheads="1"/>
          </p:cNvSpPr>
          <p:nvPr/>
        </p:nvSpPr>
        <p:spPr bwMode="auto">
          <a:xfrm>
            <a:off x="2895600" y="1981200"/>
            <a:ext cx="152400" cy="152400"/>
          </a:xfrm>
          <a:prstGeom prst="flowChartConnector">
            <a:avLst/>
          </a:prstGeom>
          <a:solidFill>
            <a:schemeClr val="accent1"/>
          </a:solidFill>
          <a:ln w="9525">
            <a:solidFill>
              <a:schemeClr val="tx1"/>
            </a:solidFill>
            <a:round/>
            <a:headEnd/>
            <a:tailEnd/>
          </a:ln>
        </p:spPr>
        <p:txBody>
          <a:bodyPr wrap="none" anchor="ctr"/>
          <a:lstStyle/>
          <a:p>
            <a:pPr algn="ctr"/>
            <a:endParaRPr lang="pt-BR"/>
          </a:p>
        </p:txBody>
      </p:sp>
      <p:sp>
        <p:nvSpPr>
          <p:cNvPr id="13317" name="Text Box 5"/>
          <p:cNvSpPr txBox="1">
            <a:spLocks noChangeArrowheads="1"/>
          </p:cNvSpPr>
          <p:nvPr/>
        </p:nvSpPr>
        <p:spPr bwMode="auto">
          <a:xfrm>
            <a:off x="1219200" y="2224088"/>
            <a:ext cx="7723188" cy="701675"/>
          </a:xfrm>
          <a:prstGeom prst="rect">
            <a:avLst/>
          </a:prstGeom>
          <a:noFill/>
          <a:ln w="9525">
            <a:noFill/>
            <a:miter lim="800000"/>
            <a:headEnd/>
            <a:tailEnd/>
          </a:ln>
        </p:spPr>
        <p:txBody>
          <a:bodyPr>
            <a:spAutoFit/>
          </a:bodyPr>
          <a:lstStyle/>
          <a:p>
            <a:r>
              <a:rPr lang="en-US" sz="2000"/>
              <a:t>Define localizações discretas de feições geográficas muito pequenas para serem representadas como linhas ou áreas.</a:t>
            </a:r>
          </a:p>
        </p:txBody>
      </p:sp>
      <p:sp>
        <p:nvSpPr>
          <p:cNvPr id="13318" name="Text Box 6"/>
          <p:cNvSpPr txBox="1">
            <a:spLocks noChangeArrowheads="1"/>
          </p:cNvSpPr>
          <p:nvPr/>
        </p:nvSpPr>
        <p:spPr bwMode="auto">
          <a:xfrm>
            <a:off x="3663950" y="1790700"/>
            <a:ext cx="4210050" cy="457200"/>
          </a:xfrm>
          <a:prstGeom prst="rect">
            <a:avLst/>
          </a:prstGeom>
          <a:noFill/>
          <a:ln w="9525">
            <a:noFill/>
            <a:miter lim="800000"/>
            <a:headEnd/>
            <a:tailEnd/>
          </a:ln>
        </p:spPr>
        <p:txBody>
          <a:bodyPr wrap="none">
            <a:spAutoFit/>
          </a:bodyPr>
          <a:lstStyle/>
          <a:p>
            <a:r>
              <a:rPr lang="en-US">
                <a:latin typeface="Arial Rounded MT Bold" pitchFamily="34" charset="0"/>
              </a:rPr>
              <a:t>Ex: poços, postes, edifícios</a:t>
            </a:r>
          </a:p>
        </p:txBody>
      </p:sp>
      <p:sp>
        <p:nvSpPr>
          <p:cNvPr id="13319" name="Text Box 7"/>
          <p:cNvSpPr txBox="1">
            <a:spLocks noChangeArrowheads="1"/>
          </p:cNvSpPr>
          <p:nvPr/>
        </p:nvSpPr>
        <p:spPr bwMode="auto">
          <a:xfrm>
            <a:off x="673100" y="3048000"/>
            <a:ext cx="1000125" cy="457200"/>
          </a:xfrm>
          <a:prstGeom prst="rect">
            <a:avLst/>
          </a:prstGeom>
          <a:noFill/>
          <a:ln w="9525">
            <a:noFill/>
            <a:miter lim="800000"/>
            <a:headEnd/>
            <a:tailEnd/>
          </a:ln>
        </p:spPr>
        <p:txBody>
          <a:bodyPr wrap="none">
            <a:spAutoFit/>
          </a:bodyPr>
          <a:lstStyle/>
          <a:p>
            <a:r>
              <a:rPr lang="en-US">
                <a:latin typeface="Arial Rounded MT Bold" pitchFamily="34" charset="0"/>
              </a:rPr>
              <a:t>Linha</a:t>
            </a:r>
          </a:p>
        </p:txBody>
      </p:sp>
      <p:sp>
        <p:nvSpPr>
          <p:cNvPr id="13320" name="Freeform 8"/>
          <p:cNvSpPr>
            <a:spLocks/>
          </p:cNvSpPr>
          <p:nvPr/>
        </p:nvSpPr>
        <p:spPr bwMode="auto">
          <a:xfrm>
            <a:off x="2667000" y="3048000"/>
            <a:ext cx="762000" cy="723900"/>
          </a:xfrm>
          <a:custGeom>
            <a:avLst/>
            <a:gdLst>
              <a:gd name="T0" fmla="*/ 0 w 1440"/>
              <a:gd name="T1" fmla="*/ 168 h 728"/>
              <a:gd name="T2" fmla="*/ 48 w 1440"/>
              <a:gd name="T3" fmla="*/ 24 h 728"/>
              <a:gd name="T4" fmla="*/ 144 w 1440"/>
              <a:gd name="T5" fmla="*/ 72 h 728"/>
              <a:gd name="T6" fmla="*/ 288 w 1440"/>
              <a:gd name="T7" fmla="*/ 456 h 728"/>
              <a:gd name="T8" fmla="*/ 480 w 1440"/>
              <a:gd name="T9" fmla="*/ 696 h 728"/>
              <a:gd name="T10" fmla="*/ 672 w 1440"/>
              <a:gd name="T11" fmla="*/ 264 h 728"/>
              <a:gd name="T12" fmla="*/ 912 w 1440"/>
              <a:gd name="T13" fmla="*/ 216 h 728"/>
              <a:gd name="T14" fmla="*/ 1248 w 1440"/>
              <a:gd name="T15" fmla="*/ 600 h 728"/>
              <a:gd name="T16" fmla="*/ 1440 w 1440"/>
              <a:gd name="T17" fmla="*/ 504 h 7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40"/>
              <a:gd name="T28" fmla="*/ 0 h 728"/>
              <a:gd name="T29" fmla="*/ 1440 w 1440"/>
              <a:gd name="T30" fmla="*/ 728 h 7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40" h="728">
                <a:moveTo>
                  <a:pt x="0" y="168"/>
                </a:moveTo>
                <a:cubicBezTo>
                  <a:pt x="12" y="104"/>
                  <a:pt x="24" y="40"/>
                  <a:pt x="48" y="24"/>
                </a:cubicBezTo>
                <a:cubicBezTo>
                  <a:pt x="72" y="8"/>
                  <a:pt x="104" y="0"/>
                  <a:pt x="144" y="72"/>
                </a:cubicBezTo>
                <a:cubicBezTo>
                  <a:pt x="184" y="144"/>
                  <a:pt x="232" y="352"/>
                  <a:pt x="288" y="456"/>
                </a:cubicBezTo>
                <a:cubicBezTo>
                  <a:pt x="344" y="560"/>
                  <a:pt x="416" y="728"/>
                  <a:pt x="480" y="696"/>
                </a:cubicBezTo>
                <a:cubicBezTo>
                  <a:pt x="544" y="664"/>
                  <a:pt x="600" y="344"/>
                  <a:pt x="672" y="264"/>
                </a:cubicBezTo>
                <a:cubicBezTo>
                  <a:pt x="744" y="184"/>
                  <a:pt x="816" y="160"/>
                  <a:pt x="912" y="216"/>
                </a:cubicBezTo>
                <a:cubicBezTo>
                  <a:pt x="1008" y="272"/>
                  <a:pt x="1160" y="552"/>
                  <a:pt x="1248" y="600"/>
                </a:cubicBezTo>
                <a:cubicBezTo>
                  <a:pt x="1336" y="648"/>
                  <a:pt x="1408" y="520"/>
                  <a:pt x="1440" y="504"/>
                </a:cubicBezTo>
              </a:path>
            </a:pathLst>
          </a:custGeom>
          <a:noFill/>
          <a:ln w="50800">
            <a:solidFill>
              <a:srgbClr val="0000FF"/>
            </a:solidFill>
            <a:round/>
            <a:headEnd/>
            <a:tailEnd/>
          </a:ln>
        </p:spPr>
        <p:txBody>
          <a:bodyPr wrap="none" anchor="ctr"/>
          <a:lstStyle/>
          <a:p>
            <a:endParaRPr lang="pt-BR"/>
          </a:p>
        </p:txBody>
      </p:sp>
      <p:sp>
        <p:nvSpPr>
          <p:cNvPr id="13321" name="Text Box 9"/>
          <p:cNvSpPr txBox="1">
            <a:spLocks noChangeArrowheads="1"/>
          </p:cNvSpPr>
          <p:nvPr/>
        </p:nvSpPr>
        <p:spPr bwMode="auto">
          <a:xfrm>
            <a:off x="3657600" y="3022600"/>
            <a:ext cx="5140325" cy="457200"/>
          </a:xfrm>
          <a:prstGeom prst="rect">
            <a:avLst/>
          </a:prstGeom>
          <a:noFill/>
          <a:ln w="9525">
            <a:noFill/>
            <a:miter lim="800000"/>
            <a:headEnd/>
            <a:tailEnd/>
          </a:ln>
        </p:spPr>
        <p:txBody>
          <a:bodyPr wrap="none">
            <a:spAutoFit/>
          </a:bodyPr>
          <a:lstStyle/>
          <a:p>
            <a:r>
              <a:rPr lang="en-US">
                <a:latin typeface="Arial Rounded MT Bold" pitchFamily="34" charset="0"/>
              </a:rPr>
              <a:t>Ex: rios, rodovias, curvas de nível</a:t>
            </a:r>
          </a:p>
        </p:txBody>
      </p:sp>
      <p:sp>
        <p:nvSpPr>
          <p:cNvPr id="13322" name="Text Box 10"/>
          <p:cNvSpPr txBox="1">
            <a:spLocks noChangeArrowheads="1"/>
          </p:cNvSpPr>
          <p:nvPr/>
        </p:nvSpPr>
        <p:spPr bwMode="auto">
          <a:xfrm>
            <a:off x="1219200" y="3794125"/>
            <a:ext cx="7723188" cy="701675"/>
          </a:xfrm>
          <a:prstGeom prst="rect">
            <a:avLst/>
          </a:prstGeom>
          <a:noFill/>
          <a:ln w="9525">
            <a:noFill/>
            <a:miter lim="800000"/>
            <a:headEnd/>
            <a:tailEnd/>
          </a:ln>
        </p:spPr>
        <p:txBody>
          <a:bodyPr>
            <a:spAutoFit/>
          </a:bodyPr>
          <a:lstStyle/>
          <a:p>
            <a:r>
              <a:rPr lang="en-US" sz="2000"/>
              <a:t>Representa a forma de objetos geográficos muito estreitos para serem apresentados como áreas.</a:t>
            </a:r>
          </a:p>
        </p:txBody>
      </p:sp>
      <p:sp>
        <p:nvSpPr>
          <p:cNvPr id="13323" name="Text Box 11"/>
          <p:cNvSpPr txBox="1">
            <a:spLocks noChangeArrowheads="1"/>
          </p:cNvSpPr>
          <p:nvPr/>
        </p:nvSpPr>
        <p:spPr bwMode="auto">
          <a:xfrm>
            <a:off x="673100" y="4610100"/>
            <a:ext cx="1479550" cy="457200"/>
          </a:xfrm>
          <a:prstGeom prst="rect">
            <a:avLst/>
          </a:prstGeom>
          <a:noFill/>
          <a:ln w="9525">
            <a:noFill/>
            <a:miter lim="800000"/>
            <a:headEnd/>
            <a:tailEnd/>
          </a:ln>
        </p:spPr>
        <p:txBody>
          <a:bodyPr wrap="none">
            <a:spAutoFit/>
          </a:bodyPr>
          <a:lstStyle/>
          <a:p>
            <a:r>
              <a:rPr lang="en-US">
                <a:latin typeface="Arial Rounded MT Bold" pitchFamily="34" charset="0"/>
              </a:rPr>
              <a:t>Polígono</a:t>
            </a:r>
          </a:p>
        </p:txBody>
      </p:sp>
      <p:sp>
        <p:nvSpPr>
          <p:cNvPr id="13324" name="Text Box 12"/>
          <p:cNvSpPr txBox="1">
            <a:spLocks noChangeArrowheads="1"/>
          </p:cNvSpPr>
          <p:nvPr/>
        </p:nvSpPr>
        <p:spPr bwMode="auto">
          <a:xfrm>
            <a:off x="3657600" y="4584700"/>
            <a:ext cx="5114925" cy="457200"/>
          </a:xfrm>
          <a:prstGeom prst="rect">
            <a:avLst/>
          </a:prstGeom>
          <a:noFill/>
          <a:ln w="9525">
            <a:noFill/>
            <a:miter lim="800000"/>
            <a:headEnd/>
            <a:tailEnd/>
          </a:ln>
        </p:spPr>
        <p:txBody>
          <a:bodyPr wrap="none">
            <a:spAutoFit/>
          </a:bodyPr>
          <a:lstStyle/>
          <a:p>
            <a:r>
              <a:rPr lang="en-US">
                <a:latin typeface="Arial Rounded MT Bold" pitchFamily="34" charset="0"/>
              </a:rPr>
              <a:t>Ex: estados, talhões, uso da terra</a:t>
            </a:r>
          </a:p>
        </p:txBody>
      </p:sp>
      <p:sp>
        <p:nvSpPr>
          <p:cNvPr id="13325" name="Freeform 13"/>
          <p:cNvSpPr>
            <a:spLocks/>
          </p:cNvSpPr>
          <p:nvPr/>
        </p:nvSpPr>
        <p:spPr bwMode="auto">
          <a:xfrm>
            <a:off x="2438400" y="4648200"/>
            <a:ext cx="1066800" cy="762000"/>
          </a:xfrm>
          <a:custGeom>
            <a:avLst/>
            <a:gdLst>
              <a:gd name="T0" fmla="*/ 0 w 672"/>
              <a:gd name="T1" fmla="*/ 96 h 480"/>
              <a:gd name="T2" fmla="*/ 192 w 672"/>
              <a:gd name="T3" fmla="*/ 0 h 480"/>
              <a:gd name="T4" fmla="*/ 384 w 672"/>
              <a:gd name="T5" fmla="*/ 96 h 480"/>
              <a:gd name="T6" fmla="*/ 480 w 672"/>
              <a:gd name="T7" fmla="*/ 288 h 480"/>
              <a:gd name="T8" fmla="*/ 672 w 672"/>
              <a:gd name="T9" fmla="*/ 240 h 480"/>
              <a:gd name="T10" fmla="*/ 576 w 672"/>
              <a:gd name="T11" fmla="*/ 480 h 480"/>
              <a:gd name="T12" fmla="*/ 288 w 672"/>
              <a:gd name="T13" fmla="*/ 432 h 480"/>
              <a:gd name="T14" fmla="*/ 288 w 672"/>
              <a:gd name="T15" fmla="*/ 240 h 480"/>
              <a:gd name="T16" fmla="*/ 144 w 672"/>
              <a:gd name="T17" fmla="*/ 288 h 480"/>
              <a:gd name="T18" fmla="*/ 0 w 672"/>
              <a:gd name="T19" fmla="*/ 96 h 4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2"/>
              <a:gd name="T31" fmla="*/ 0 h 480"/>
              <a:gd name="T32" fmla="*/ 672 w 672"/>
              <a:gd name="T33" fmla="*/ 480 h 4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2" h="480">
                <a:moveTo>
                  <a:pt x="0" y="96"/>
                </a:moveTo>
                <a:lnTo>
                  <a:pt x="192" y="0"/>
                </a:lnTo>
                <a:lnTo>
                  <a:pt x="384" y="96"/>
                </a:lnTo>
                <a:lnTo>
                  <a:pt x="480" y="288"/>
                </a:lnTo>
                <a:lnTo>
                  <a:pt x="672" y="240"/>
                </a:lnTo>
                <a:lnTo>
                  <a:pt x="576" y="480"/>
                </a:lnTo>
                <a:lnTo>
                  <a:pt x="288" y="432"/>
                </a:lnTo>
                <a:lnTo>
                  <a:pt x="288" y="240"/>
                </a:lnTo>
                <a:lnTo>
                  <a:pt x="144" y="288"/>
                </a:lnTo>
                <a:lnTo>
                  <a:pt x="0" y="96"/>
                </a:lnTo>
                <a:close/>
              </a:path>
            </a:pathLst>
          </a:custGeom>
          <a:solidFill>
            <a:srgbClr val="CC00FF"/>
          </a:solidFill>
          <a:ln w="9525">
            <a:solidFill>
              <a:schemeClr val="tx1"/>
            </a:solidFill>
            <a:round/>
            <a:headEnd/>
            <a:tailEnd/>
          </a:ln>
        </p:spPr>
        <p:txBody>
          <a:bodyPr wrap="none" anchor="ctr"/>
          <a:lstStyle/>
          <a:p>
            <a:endParaRPr lang="pt-BR"/>
          </a:p>
        </p:txBody>
      </p:sp>
      <p:sp>
        <p:nvSpPr>
          <p:cNvPr id="13326" name="Text Box 14"/>
          <p:cNvSpPr txBox="1">
            <a:spLocks noChangeArrowheads="1"/>
          </p:cNvSpPr>
          <p:nvPr/>
        </p:nvSpPr>
        <p:spPr bwMode="auto">
          <a:xfrm>
            <a:off x="1219200" y="5394325"/>
            <a:ext cx="7723188" cy="701675"/>
          </a:xfrm>
          <a:prstGeom prst="rect">
            <a:avLst/>
          </a:prstGeom>
          <a:noFill/>
          <a:ln w="9525">
            <a:noFill/>
            <a:miter lim="800000"/>
            <a:headEnd/>
            <a:tailEnd/>
          </a:ln>
        </p:spPr>
        <p:txBody>
          <a:bodyPr>
            <a:spAutoFit/>
          </a:bodyPr>
          <a:lstStyle/>
          <a:p>
            <a:r>
              <a:rPr lang="en-US" sz="2000"/>
              <a:t>Figura fechada que representa a forma e a localização de feições homogêneas.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1676400" y="304800"/>
            <a:ext cx="5943600" cy="914400"/>
          </a:xfrm>
        </p:spPr>
        <p:txBody>
          <a:bodyPr/>
          <a:lstStyle/>
          <a:p>
            <a:r>
              <a:rPr lang="en-US" smtClean="0">
                <a:solidFill>
                  <a:schemeClr val="accent2"/>
                </a:solidFill>
              </a:rPr>
              <a:t>Base de Dados Espacial</a:t>
            </a:r>
            <a:endParaRPr lang="en-US" smtClean="0"/>
          </a:p>
        </p:txBody>
      </p:sp>
      <p:grpSp>
        <p:nvGrpSpPr>
          <p:cNvPr id="2053" name="Group 8"/>
          <p:cNvGrpSpPr>
            <a:grpSpLocks/>
          </p:cNvGrpSpPr>
          <p:nvPr/>
        </p:nvGrpSpPr>
        <p:grpSpPr bwMode="auto">
          <a:xfrm>
            <a:off x="1600200" y="2667000"/>
            <a:ext cx="6937375" cy="3454400"/>
            <a:chOff x="1200" y="1157"/>
            <a:chExt cx="4351" cy="2176"/>
          </a:xfrm>
        </p:grpSpPr>
        <p:graphicFrame>
          <p:nvGraphicFramePr>
            <p:cNvPr id="2050" name="Object 3"/>
            <p:cNvGraphicFramePr>
              <a:graphicFrameLocks noChangeAspect="1"/>
            </p:cNvGraphicFramePr>
            <p:nvPr/>
          </p:nvGraphicFramePr>
          <p:xfrm>
            <a:off x="1200" y="1157"/>
            <a:ext cx="3120" cy="2059"/>
          </p:xfrm>
          <a:graphic>
            <a:graphicData uri="http://schemas.openxmlformats.org/presentationml/2006/ole">
              <p:oleObj spid="_x0000_s2050" name="Document" r:id="rId3" imgW="2423880" imgH="1600200" progId="Word.Document.8">
                <p:embed/>
              </p:oleObj>
            </a:graphicData>
          </a:graphic>
        </p:graphicFrame>
        <p:sp>
          <p:nvSpPr>
            <p:cNvPr id="2055" name="Text Box 6"/>
            <p:cNvSpPr txBox="1">
              <a:spLocks noChangeArrowheads="1"/>
            </p:cNvSpPr>
            <p:nvPr/>
          </p:nvSpPr>
          <p:spPr bwMode="auto">
            <a:xfrm>
              <a:off x="2784" y="1435"/>
              <a:ext cx="2767" cy="1898"/>
            </a:xfrm>
            <a:prstGeom prst="rect">
              <a:avLst/>
            </a:prstGeom>
            <a:solidFill>
              <a:schemeClr val="bg1"/>
            </a:solidFill>
            <a:ln w="9525">
              <a:noFill/>
              <a:miter lim="800000"/>
              <a:headEnd/>
              <a:tailEnd/>
            </a:ln>
          </p:spPr>
          <p:txBody>
            <a:bodyPr wrap="none">
              <a:spAutoFit/>
            </a:bodyPr>
            <a:lstStyle/>
            <a:p>
              <a:pPr>
                <a:lnSpc>
                  <a:spcPct val="160000"/>
                </a:lnSpc>
              </a:pPr>
              <a:r>
                <a:rPr lang="en-US">
                  <a:latin typeface="Tahoma" pitchFamily="34" charset="0"/>
                </a:rPr>
                <a:t>Uso da terra (</a:t>
              </a:r>
              <a:r>
                <a:rPr lang="en-US" i="1">
                  <a:latin typeface="Tahoma" pitchFamily="34" charset="0"/>
                </a:rPr>
                <a:t>polígono</a:t>
              </a:r>
              <a:r>
                <a:rPr lang="en-US">
                  <a:latin typeface="Tahoma" pitchFamily="34" charset="0"/>
                </a:rPr>
                <a:t>)</a:t>
              </a:r>
            </a:p>
            <a:p>
              <a:pPr>
                <a:lnSpc>
                  <a:spcPct val="160000"/>
                </a:lnSpc>
              </a:pPr>
              <a:r>
                <a:rPr lang="en-US">
                  <a:latin typeface="Tahoma" pitchFamily="34" charset="0"/>
                </a:rPr>
                <a:t>Solos (</a:t>
              </a:r>
              <a:r>
                <a:rPr lang="en-US" i="1">
                  <a:latin typeface="Tahoma" pitchFamily="34" charset="0"/>
                </a:rPr>
                <a:t>polígono</a:t>
              </a:r>
              <a:r>
                <a:rPr lang="en-US">
                  <a:latin typeface="Tahoma" pitchFamily="34" charset="0"/>
                </a:rPr>
                <a:t>)</a:t>
              </a:r>
            </a:p>
            <a:p>
              <a:pPr>
                <a:lnSpc>
                  <a:spcPct val="160000"/>
                </a:lnSpc>
              </a:pPr>
              <a:r>
                <a:rPr lang="en-US">
                  <a:latin typeface="Tahoma" pitchFamily="34" charset="0"/>
                </a:rPr>
                <a:t>Estações fluviométricas (</a:t>
              </a:r>
              <a:r>
                <a:rPr lang="en-US" i="1">
                  <a:latin typeface="Tahoma" pitchFamily="34" charset="0"/>
                </a:rPr>
                <a:t>ponto</a:t>
              </a:r>
              <a:r>
                <a:rPr lang="en-US">
                  <a:latin typeface="Tahoma" pitchFamily="34" charset="0"/>
                </a:rPr>
                <a:t>)</a:t>
              </a:r>
            </a:p>
            <a:p>
              <a:pPr>
                <a:lnSpc>
                  <a:spcPct val="160000"/>
                </a:lnSpc>
              </a:pPr>
              <a:r>
                <a:rPr lang="en-US">
                  <a:latin typeface="Tahoma" pitchFamily="34" charset="0"/>
                </a:rPr>
                <a:t>Rios (</a:t>
              </a:r>
              <a:r>
                <a:rPr lang="en-US" i="1">
                  <a:latin typeface="Tahoma" pitchFamily="34" charset="0"/>
                </a:rPr>
                <a:t>linha</a:t>
              </a:r>
              <a:r>
                <a:rPr lang="en-US">
                  <a:latin typeface="Tahoma" pitchFamily="34" charset="0"/>
                </a:rPr>
                <a:t>)</a:t>
              </a:r>
            </a:p>
            <a:p>
              <a:pPr>
                <a:lnSpc>
                  <a:spcPct val="160000"/>
                </a:lnSpc>
              </a:pPr>
              <a:r>
                <a:rPr lang="en-US">
                  <a:latin typeface="Tahoma" pitchFamily="34" charset="0"/>
                </a:rPr>
                <a:t>Bacias Hidrográficas (</a:t>
              </a:r>
              <a:r>
                <a:rPr lang="en-US" i="1">
                  <a:latin typeface="Tahoma" pitchFamily="34" charset="0"/>
                </a:rPr>
                <a:t>polígono</a:t>
              </a:r>
              <a:r>
                <a:rPr lang="en-US">
                  <a:latin typeface="Tahoma" pitchFamily="34" charset="0"/>
                </a:rPr>
                <a:t>)</a:t>
              </a:r>
              <a:endParaRPr lang="en-US" sz="2000">
                <a:latin typeface="Tahoma" pitchFamily="34" charset="0"/>
              </a:endParaRPr>
            </a:p>
          </p:txBody>
        </p:sp>
      </p:grpSp>
      <p:sp>
        <p:nvSpPr>
          <p:cNvPr id="2054" name="Text Box 7"/>
          <p:cNvSpPr txBox="1">
            <a:spLocks noChangeArrowheads="1"/>
          </p:cNvSpPr>
          <p:nvPr/>
        </p:nvSpPr>
        <p:spPr bwMode="auto">
          <a:xfrm>
            <a:off x="1828800" y="1371600"/>
            <a:ext cx="7315200" cy="822325"/>
          </a:xfrm>
          <a:prstGeom prst="rect">
            <a:avLst/>
          </a:prstGeom>
          <a:noFill/>
          <a:ln w="9525">
            <a:noFill/>
            <a:miter lim="800000"/>
            <a:headEnd/>
            <a:tailEnd/>
          </a:ln>
        </p:spPr>
        <p:txBody>
          <a:bodyPr>
            <a:spAutoFit/>
          </a:bodyPr>
          <a:lstStyle/>
          <a:p>
            <a:r>
              <a:rPr lang="en-US">
                <a:latin typeface="Tahoma" pitchFamily="34" charset="0"/>
              </a:rPr>
              <a:t>Conjunto de </a:t>
            </a:r>
            <a:r>
              <a:rPr lang="en-US">
                <a:solidFill>
                  <a:srgbClr val="FF3300"/>
                </a:solidFill>
                <a:latin typeface="Tahoma" pitchFamily="34" charset="0"/>
              </a:rPr>
              <a:t>planos de informação (temas)</a:t>
            </a:r>
            <a:r>
              <a:rPr lang="en-US">
                <a:latin typeface="Tahoma" pitchFamily="34" charset="0"/>
              </a:rPr>
              <a:t> </a:t>
            </a:r>
            <a:r>
              <a:rPr lang="en-US" u="sng">
                <a:solidFill>
                  <a:schemeClr val="accent2"/>
                </a:solidFill>
                <a:latin typeface="Tahoma" pitchFamily="34" charset="0"/>
              </a:rPr>
              <a:t>geograficamente</a:t>
            </a:r>
            <a:r>
              <a:rPr lang="en-US">
                <a:latin typeface="Tahoma" pitchFamily="34" charset="0"/>
              </a:rPr>
              <a:t> compatíveis entre si.</a:t>
            </a:r>
            <a:endParaRPr lang="en-US" sz="1800">
              <a:latin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95400" y="457200"/>
            <a:ext cx="7162800" cy="685800"/>
          </a:xfrm>
        </p:spPr>
        <p:txBody>
          <a:bodyPr/>
          <a:lstStyle/>
          <a:p>
            <a:r>
              <a:rPr lang="en-US" smtClean="0"/>
              <a:t>Tabela de Atributos de Feições</a:t>
            </a:r>
          </a:p>
        </p:txBody>
      </p:sp>
      <p:pic>
        <p:nvPicPr>
          <p:cNvPr id="14339" name="Picture 3" descr="D:\maggie\table.bmp"/>
          <p:cNvPicPr>
            <a:picLocks noChangeAspect="1" noChangeArrowheads="1"/>
          </p:cNvPicPr>
          <p:nvPr/>
        </p:nvPicPr>
        <p:blipFill>
          <a:blip r:embed="rId2" cstate="print"/>
          <a:srcRect/>
          <a:stretch>
            <a:fillRect/>
          </a:stretch>
        </p:blipFill>
        <p:spPr bwMode="auto">
          <a:xfrm>
            <a:off x="1524000" y="2286000"/>
            <a:ext cx="7162800" cy="3822700"/>
          </a:xfrm>
          <a:prstGeom prst="rect">
            <a:avLst/>
          </a:prstGeom>
          <a:noFill/>
          <a:ln w="9525">
            <a:noFill/>
            <a:miter lim="800000"/>
            <a:headEnd/>
            <a:tailEnd/>
          </a:ln>
        </p:spPr>
      </p:pic>
      <p:sp>
        <p:nvSpPr>
          <p:cNvPr id="14340" name="Text Box 4"/>
          <p:cNvSpPr txBox="1">
            <a:spLocks noChangeArrowheads="1"/>
          </p:cNvSpPr>
          <p:nvPr/>
        </p:nvSpPr>
        <p:spPr bwMode="auto">
          <a:xfrm>
            <a:off x="1524000" y="1676400"/>
            <a:ext cx="2392363" cy="457200"/>
          </a:xfrm>
          <a:prstGeom prst="rect">
            <a:avLst/>
          </a:prstGeom>
          <a:noFill/>
          <a:ln w="9525">
            <a:noFill/>
            <a:miter lim="800000"/>
            <a:headEnd/>
            <a:tailEnd/>
          </a:ln>
        </p:spPr>
        <p:txBody>
          <a:bodyPr wrap="none">
            <a:spAutoFit/>
          </a:bodyPr>
          <a:lstStyle/>
          <a:p>
            <a:r>
              <a:rPr lang="en-US">
                <a:solidFill>
                  <a:srgbClr val="FF3300"/>
                </a:solidFill>
              </a:rPr>
              <a:t>Campos (colunas)</a:t>
            </a:r>
            <a:endParaRPr lang="en-US"/>
          </a:p>
        </p:txBody>
      </p:sp>
      <p:sp>
        <p:nvSpPr>
          <p:cNvPr id="14341" name="Text Box 5"/>
          <p:cNvSpPr txBox="1">
            <a:spLocks noChangeArrowheads="1"/>
          </p:cNvSpPr>
          <p:nvPr/>
        </p:nvSpPr>
        <p:spPr bwMode="auto">
          <a:xfrm>
            <a:off x="152400" y="2479675"/>
            <a:ext cx="1335088" cy="822325"/>
          </a:xfrm>
          <a:prstGeom prst="rect">
            <a:avLst/>
          </a:prstGeom>
          <a:noFill/>
          <a:ln w="9525">
            <a:noFill/>
            <a:miter lim="800000"/>
            <a:headEnd/>
            <a:tailEnd/>
          </a:ln>
        </p:spPr>
        <p:txBody>
          <a:bodyPr wrap="none">
            <a:spAutoFit/>
          </a:bodyPr>
          <a:lstStyle/>
          <a:p>
            <a:pPr algn="ctr"/>
            <a:r>
              <a:rPr lang="en-US">
                <a:solidFill>
                  <a:srgbClr val="FF9900"/>
                </a:solidFill>
              </a:rPr>
              <a:t>Registros</a:t>
            </a:r>
          </a:p>
          <a:p>
            <a:pPr algn="ctr"/>
            <a:r>
              <a:rPr lang="en-US">
                <a:solidFill>
                  <a:srgbClr val="FF9900"/>
                </a:solidFill>
              </a:rPr>
              <a:t>(linhas)</a:t>
            </a:r>
            <a:endParaRPr lang="en-US"/>
          </a:p>
        </p:txBody>
      </p:sp>
      <p:sp>
        <p:nvSpPr>
          <p:cNvPr id="14342" name="Line 6"/>
          <p:cNvSpPr>
            <a:spLocks noChangeShapeType="1"/>
          </p:cNvSpPr>
          <p:nvPr/>
        </p:nvSpPr>
        <p:spPr bwMode="auto">
          <a:xfrm>
            <a:off x="800100" y="3467100"/>
            <a:ext cx="0" cy="2209800"/>
          </a:xfrm>
          <a:prstGeom prst="line">
            <a:avLst/>
          </a:prstGeom>
          <a:noFill/>
          <a:ln w="9525">
            <a:solidFill>
              <a:srgbClr val="FF9900"/>
            </a:solidFill>
            <a:round/>
            <a:headEnd/>
            <a:tailEnd type="triangle" w="med" len="med"/>
          </a:ln>
        </p:spPr>
        <p:txBody>
          <a:bodyPr wrap="none" anchor="ctr"/>
          <a:lstStyle/>
          <a:p>
            <a:endParaRPr lang="pt-BR"/>
          </a:p>
        </p:txBody>
      </p:sp>
      <p:sp>
        <p:nvSpPr>
          <p:cNvPr id="14343" name="Line 7"/>
          <p:cNvSpPr>
            <a:spLocks noChangeShapeType="1"/>
          </p:cNvSpPr>
          <p:nvPr/>
        </p:nvSpPr>
        <p:spPr bwMode="auto">
          <a:xfrm>
            <a:off x="3975100" y="1930400"/>
            <a:ext cx="4114800" cy="0"/>
          </a:xfrm>
          <a:prstGeom prst="line">
            <a:avLst/>
          </a:prstGeom>
          <a:noFill/>
          <a:ln w="9525">
            <a:solidFill>
              <a:srgbClr val="FF3300"/>
            </a:solidFill>
            <a:round/>
            <a:headEnd/>
            <a:tailEnd type="triangle" w="med" len="med"/>
          </a:ln>
        </p:spPr>
        <p:txBody>
          <a:bodyPr wrap="none" anchor="ctr"/>
          <a:lstStyle/>
          <a:p>
            <a:endParaRPr lang="pt-BR"/>
          </a:p>
        </p:txBody>
      </p:sp>
      <p:sp>
        <p:nvSpPr>
          <p:cNvPr id="14344" name="Rectangle 8"/>
          <p:cNvSpPr>
            <a:spLocks noChangeArrowheads="1"/>
          </p:cNvSpPr>
          <p:nvPr/>
        </p:nvSpPr>
        <p:spPr bwMode="auto">
          <a:xfrm>
            <a:off x="1552575" y="2619375"/>
            <a:ext cx="6772275" cy="285750"/>
          </a:xfrm>
          <a:prstGeom prst="rect">
            <a:avLst/>
          </a:prstGeom>
          <a:noFill/>
          <a:ln w="28575">
            <a:solidFill>
              <a:srgbClr val="FF3300"/>
            </a:solidFill>
            <a:miter lim="800000"/>
            <a:headEnd/>
            <a:tailEnd/>
          </a:ln>
        </p:spPr>
        <p:txBody>
          <a:bodyPr wrap="none" anchor="ctr"/>
          <a:lstStyle/>
          <a:p>
            <a:endParaRPr lang="pt-B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Designs\BLUSH.POT</Template>
  <TotalTime>2905</TotalTime>
  <Words>1142</Words>
  <Application>Microsoft Office PowerPoint</Application>
  <PresentationFormat>Apresentação na tela (4:3)</PresentationFormat>
  <Paragraphs>259</Paragraphs>
  <Slides>30</Slides>
  <Notes>1</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incorporados</vt:lpstr>
      </vt:variant>
      <vt:variant>
        <vt:i4>3</vt:i4>
      </vt:variant>
      <vt:variant>
        <vt:lpstr>Títulos de slides</vt:lpstr>
      </vt:variant>
      <vt:variant>
        <vt:i4>30</vt:i4>
      </vt:variant>
    </vt:vector>
  </HeadingPairs>
  <TitlesOfParts>
    <vt:vector size="41" baseType="lpstr">
      <vt:lpstr>Times New Roman</vt:lpstr>
      <vt:lpstr>Arial</vt:lpstr>
      <vt:lpstr>Lucida Console</vt:lpstr>
      <vt:lpstr>Tahoma</vt:lpstr>
      <vt:lpstr>Arial Rounded MT Bold</vt:lpstr>
      <vt:lpstr>Wingdings 3</vt:lpstr>
      <vt:lpstr>Wingdings</vt:lpstr>
      <vt:lpstr>Blank Presentation</vt:lpstr>
      <vt:lpstr>Microsoft Word Document</vt:lpstr>
      <vt:lpstr>Bitmap Image</vt:lpstr>
      <vt:lpstr>Microsoft Word Picture</vt:lpstr>
      <vt:lpstr>Representação de Objetos Espaciais em Sistemas de Informações Geográficas</vt:lpstr>
      <vt:lpstr>Slide 2</vt:lpstr>
      <vt:lpstr>Slide 3</vt:lpstr>
      <vt:lpstr>Modelo de Dados</vt:lpstr>
      <vt:lpstr>Modelo de Dados</vt:lpstr>
      <vt:lpstr>Feições Espaciais: Formato vetorial</vt:lpstr>
      <vt:lpstr>Feições espaciais...</vt:lpstr>
      <vt:lpstr>Base de Dados Espacial</vt:lpstr>
      <vt:lpstr>Tabela de Atributos de Feições</vt:lpstr>
      <vt:lpstr>Conexões relacionais</vt:lpstr>
      <vt:lpstr>Modelo de Dados</vt:lpstr>
      <vt:lpstr>Modelo de Dados</vt:lpstr>
      <vt:lpstr>Feições Espaciais: Formato matricial            (raster)</vt:lpstr>
      <vt:lpstr>Representação Matricial de Pontos</vt:lpstr>
      <vt:lpstr>Representação de uma linha como uma seqüência de células</vt:lpstr>
      <vt:lpstr>Representação de um polígono como uma zona de células</vt:lpstr>
      <vt:lpstr>Conexão da Tabela de Atributos a Representações Matriciais</vt:lpstr>
      <vt:lpstr>Slide 18</vt:lpstr>
      <vt:lpstr>Slide 19</vt:lpstr>
      <vt:lpstr>Slide 20</vt:lpstr>
      <vt:lpstr>Slide 21</vt:lpstr>
      <vt:lpstr>Slide 22</vt:lpstr>
      <vt:lpstr>Slide 23</vt:lpstr>
      <vt:lpstr>Malha regular de 30m sobreposta a um mapa (Padrão USGS para mapas na escala de 1:24.000)</vt:lpstr>
      <vt:lpstr>Cotas no MDE (pontos)</vt:lpstr>
      <vt:lpstr>Cotas no MDE (células)</vt:lpstr>
      <vt:lpstr>Slide 27</vt:lpstr>
      <vt:lpstr>Slide 28</vt:lpstr>
      <vt:lpstr>Slide 29</vt:lpstr>
      <vt:lpstr>Slide 30</vt:lpstr>
    </vt:vector>
  </TitlesOfParts>
  <Company>DEF/UFV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 de Dados</dc:title>
  <dc:creator>Carlos Antonio Alvares Soares Ribeiro</dc:creator>
  <cp:lastModifiedBy>Varella</cp:lastModifiedBy>
  <cp:revision>118</cp:revision>
  <cp:lastPrinted>1999-08-30T22:09:19Z</cp:lastPrinted>
  <dcterms:created xsi:type="dcterms:W3CDTF">1999-01-09T03:38:18Z</dcterms:created>
  <dcterms:modified xsi:type="dcterms:W3CDTF">2009-05-11T18:46:48Z</dcterms:modified>
</cp:coreProperties>
</file>